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22" r:id="rId27"/>
    <p:sldId id="323" r:id="rId28"/>
    <p:sldId id="324" r:id="rId29"/>
    <p:sldId id="283"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925" autoAdjust="0"/>
  </p:normalViewPr>
  <p:slideViewPr>
    <p:cSldViewPr>
      <p:cViewPr varScale="1">
        <p:scale>
          <a:sx n="64" d="100"/>
          <a:sy n="64" d="100"/>
        </p:scale>
        <p:origin x="134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A1872-76BE-4782-BC0D-95EF3AB909A5}" type="datetimeFigureOut">
              <a:rPr lang="en-CA" smtClean="0"/>
              <a:t>2017-12-06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293B6-64B7-46EF-AC11-D26F5BC86420}" type="slidenum">
              <a:rPr lang="en-CA" smtClean="0"/>
              <a:t>‹#›</a:t>
            </a:fld>
            <a:endParaRPr lang="en-CA"/>
          </a:p>
        </p:txBody>
      </p:sp>
    </p:spTree>
    <p:extLst>
      <p:ext uri="{BB962C8B-B14F-4D97-AF65-F5344CB8AC3E}">
        <p14:creationId xmlns:p14="http://schemas.microsoft.com/office/powerpoint/2010/main" val="241176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8E26A5-CC23-4342-A321-F9D1B1ED6667}" type="datetime1">
              <a:rPr lang="en-US" smtClean="0"/>
              <a:pPr/>
              <a:t>12/6/2017</a:t>
            </a:fld>
            <a:endParaRPr lang="en-US"/>
          </a:p>
        </p:txBody>
      </p:sp>
      <p:sp>
        <p:nvSpPr>
          <p:cNvPr id="6963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6A7781-D6E7-4605-AC2D-9E05C8C5077A}" type="datetime1">
              <a:rPr lang="en-US" smtClean="0"/>
              <a:pPr/>
              <a:t>12/6/2017</a:t>
            </a:fld>
            <a:endParaRPr lang="en-US"/>
          </a:p>
        </p:txBody>
      </p:sp>
      <p:sp>
        <p:nvSpPr>
          <p:cNvPr id="7885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3E062BB-2DF6-4E40-8856-B2482E156635}" type="datetime1">
              <a:rPr lang="en-US" smtClean="0"/>
              <a:pPr/>
              <a:t>12/6/2017</a:t>
            </a:fld>
            <a:endParaRPr lang="en-US"/>
          </a:p>
        </p:txBody>
      </p:sp>
      <p:sp>
        <p:nvSpPr>
          <p:cNvPr id="7987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BBAFCE-6514-4D4D-A466-0EC7D7074EA9}" type="datetime1">
              <a:rPr lang="en-US" smtClean="0"/>
              <a:pPr/>
              <a:t>12/6/2017</a:t>
            </a:fld>
            <a:endParaRPr lang="en-US"/>
          </a:p>
        </p:txBody>
      </p:sp>
      <p:sp>
        <p:nvSpPr>
          <p:cNvPr id="8089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AB6DB4-D781-436A-9E7A-CACAB203F7F8}" type="datetime1">
              <a:rPr lang="en-US" smtClean="0"/>
              <a:pPr/>
              <a:t>12/6/2017</a:t>
            </a:fld>
            <a:endParaRPr lang="en-US"/>
          </a:p>
        </p:txBody>
      </p:sp>
      <p:sp>
        <p:nvSpPr>
          <p:cNvPr id="8192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8FB008-1CF7-473F-8284-74447D1549AE}" type="datetime1">
              <a:rPr lang="en-US" smtClean="0"/>
              <a:pPr/>
              <a:t>12/6/2017</a:t>
            </a:fld>
            <a:endParaRPr lang="en-US"/>
          </a:p>
        </p:txBody>
      </p:sp>
      <p:sp>
        <p:nvSpPr>
          <p:cNvPr id="8294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736F69-A470-4918-8C00-D5173EEB36FD}" type="datetime1">
              <a:rPr lang="en-US" smtClean="0"/>
              <a:pPr/>
              <a:t>12/6/2017</a:t>
            </a:fld>
            <a:endParaRPr lang="en-US"/>
          </a:p>
        </p:txBody>
      </p:sp>
      <p:sp>
        <p:nvSpPr>
          <p:cNvPr id="8397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7FB120-3C2E-4636-90E4-CDDB5E3D7144}" type="datetime1">
              <a:rPr lang="en-US" smtClean="0"/>
              <a:pPr/>
              <a:t>12/6/2017</a:t>
            </a:fld>
            <a:endParaRPr lang="en-US"/>
          </a:p>
        </p:txBody>
      </p:sp>
      <p:sp>
        <p:nvSpPr>
          <p:cNvPr id="8499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222B8E-EC0C-4ADF-9F2C-D0133FB0E690}" type="datetime1">
              <a:rPr lang="en-US" smtClean="0"/>
              <a:pPr/>
              <a:t>12/6/2017</a:t>
            </a:fld>
            <a:endParaRPr lang="en-US"/>
          </a:p>
        </p:txBody>
      </p:sp>
      <p:sp>
        <p:nvSpPr>
          <p:cNvPr id="8601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EC8E4B-400F-4DD7-8A0C-A132D7539BF9}" type="datetime1">
              <a:rPr lang="en-US" smtClean="0"/>
              <a:pPr/>
              <a:t>12/6/2017</a:t>
            </a:fld>
            <a:endParaRPr lang="en-US"/>
          </a:p>
        </p:txBody>
      </p:sp>
      <p:sp>
        <p:nvSpPr>
          <p:cNvPr id="8704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96FF6A8-10BC-4079-9B74-CD89F2531A1E}" type="datetime1">
              <a:rPr lang="en-US" smtClean="0"/>
              <a:pPr/>
              <a:t>12/6/2017</a:t>
            </a:fld>
            <a:endParaRPr lang="en-US"/>
          </a:p>
        </p:txBody>
      </p:sp>
      <p:sp>
        <p:nvSpPr>
          <p:cNvPr id="8806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1E2EBC-CDEF-4CB4-8E14-FE18D5D8D5D6}" type="datetime1">
              <a:rPr lang="en-US" smtClean="0"/>
              <a:pPr/>
              <a:t>12/6/2017</a:t>
            </a:fld>
            <a:endParaRPr lang="en-US"/>
          </a:p>
        </p:txBody>
      </p:sp>
      <p:sp>
        <p:nvSpPr>
          <p:cNvPr id="7065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D3FDB5-3F48-4F06-AF4A-F894E97EE557}" type="datetime1">
              <a:rPr lang="en-US" smtClean="0"/>
              <a:pPr/>
              <a:t>12/6/2017</a:t>
            </a:fld>
            <a:endParaRPr lang="en-US"/>
          </a:p>
        </p:txBody>
      </p:sp>
      <p:sp>
        <p:nvSpPr>
          <p:cNvPr id="8909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5936F2-3723-4A25-992A-A3D1834BDD6A}" type="datetime1">
              <a:rPr lang="en-US" smtClean="0"/>
              <a:pPr/>
              <a:t>12/6/2017</a:t>
            </a:fld>
            <a:endParaRPr lang="en-US"/>
          </a:p>
        </p:txBody>
      </p:sp>
      <p:sp>
        <p:nvSpPr>
          <p:cNvPr id="9011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4F49B2-F96D-4FA1-91D7-B0B3DA9C9F3D}" type="datetime1">
              <a:rPr lang="en-US" smtClean="0"/>
              <a:pPr/>
              <a:t>12/6/2017</a:t>
            </a:fld>
            <a:endParaRPr lang="en-US"/>
          </a:p>
        </p:txBody>
      </p:sp>
      <p:sp>
        <p:nvSpPr>
          <p:cNvPr id="9113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7E12E4-040F-460E-926D-8711C84651B0}" type="datetime1">
              <a:rPr lang="en-US" smtClean="0"/>
              <a:pPr/>
              <a:t>12/6/2017</a:t>
            </a:fld>
            <a:endParaRPr lang="en-US"/>
          </a:p>
        </p:txBody>
      </p:sp>
      <p:sp>
        <p:nvSpPr>
          <p:cNvPr id="9216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572D06-1D46-496B-BCD3-82E5C8A746FC}" type="datetime1">
              <a:rPr lang="en-US" smtClean="0"/>
              <a:pPr/>
              <a:t>12/6/2017</a:t>
            </a:fld>
            <a:endParaRPr lang="en-US"/>
          </a:p>
        </p:txBody>
      </p:sp>
      <p:sp>
        <p:nvSpPr>
          <p:cNvPr id="9318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471D35-1C4C-4109-9EE0-1B4A2A7F77CB}" type="datetime1">
              <a:rPr lang="en-US" smtClean="0"/>
              <a:pPr/>
              <a:t>12/6/2017</a:t>
            </a:fld>
            <a:endParaRPr lang="en-US"/>
          </a:p>
        </p:txBody>
      </p:sp>
      <p:sp>
        <p:nvSpPr>
          <p:cNvPr id="9421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C68D9C-0D81-4BA8-B1AF-EFDE71E71AB5}" type="datetime1">
              <a:rPr lang="en-US" smtClean="0"/>
              <a:pPr/>
              <a:t>12/6/2017</a:t>
            </a:fld>
            <a:endParaRPr lang="en-US"/>
          </a:p>
        </p:txBody>
      </p:sp>
      <p:sp>
        <p:nvSpPr>
          <p:cNvPr id="9523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B6BA3D-9F4F-4368-9AF0-A8311ABFC894}" type="datetime1">
              <a:rPr lang="en-US" smtClean="0"/>
              <a:pPr/>
              <a:t>12/6/2017</a:t>
            </a:fld>
            <a:endParaRPr lang="en-US"/>
          </a:p>
        </p:txBody>
      </p:sp>
      <p:sp>
        <p:nvSpPr>
          <p:cNvPr id="10137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EBAFD1-DBD4-423F-8BCC-E6C7F7B59507}" type="datetime1">
              <a:rPr lang="en-US" smtClean="0"/>
              <a:pPr/>
              <a:t>12/6/2017</a:t>
            </a:fld>
            <a:endParaRPr lang="en-US"/>
          </a:p>
        </p:txBody>
      </p:sp>
      <p:sp>
        <p:nvSpPr>
          <p:cNvPr id="10240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2A2429-D60B-4E20-B91B-4A5B45097FCB}" type="datetime1">
              <a:rPr lang="en-US" smtClean="0"/>
              <a:pPr/>
              <a:t>12/6/2017</a:t>
            </a:fld>
            <a:endParaRPr lang="en-US"/>
          </a:p>
        </p:txBody>
      </p:sp>
      <p:sp>
        <p:nvSpPr>
          <p:cNvPr id="10342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2C69E0-46E3-446B-A2F3-4039E5E33EFD}" type="datetime1">
              <a:rPr lang="en-US" smtClean="0"/>
              <a:pPr/>
              <a:t>12/6/2017</a:t>
            </a:fld>
            <a:endParaRPr lang="en-US"/>
          </a:p>
        </p:txBody>
      </p:sp>
      <p:sp>
        <p:nvSpPr>
          <p:cNvPr id="7168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71A108-3E5E-420C-A218-A120DF1B77F8}" type="datetime1">
              <a:rPr lang="en-US" smtClean="0"/>
              <a:pPr/>
              <a:t>12/6/2017</a:t>
            </a:fld>
            <a:endParaRPr lang="en-US"/>
          </a:p>
        </p:txBody>
      </p:sp>
      <p:sp>
        <p:nvSpPr>
          <p:cNvPr id="10445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55FC06-E053-4563-86C7-A2C8568F8B90}" type="datetime1">
              <a:rPr lang="en-US" smtClean="0"/>
              <a:pPr/>
              <a:t>12/6/2017</a:t>
            </a:fld>
            <a:endParaRPr lang="en-US"/>
          </a:p>
        </p:txBody>
      </p:sp>
      <p:sp>
        <p:nvSpPr>
          <p:cNvPr id="10547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CA3C80-F66D-48AD-9609-43F6D342A09D}" type="datetime1">
              <a:rPr lang="en-US" smtClean="0"/>
              <a:pPr/>
              <a:t>12/6/2017</a:t>
            </a:fld>
            <a:endParaRPr lang="en-US"/>
          </a:p>
        </p:txBody>
      </p:sp>
      <p:sp>
        <p:nvSpPr>
          <p:cNvPr id="10649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BE5179-93B5-4508-8B92-9F002DE1965B}" type="datetime1">
              <a:rPr lang="en-US" smtClean="0"/>
              <a:pPr/>
              <a:t>12/6/2017</a:t>
            </a:fld>
            <a:endParaRPr lang="en-US"/>
          </a:p>
        </p:txBody>
      </p:sp>
      <p:sp>
        <p:nvSpPr>
          <p:cNvPr id="10752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0A1E45-E00C-4C6F-97D8-E8B2858B63A8}" type="datetime1">
              <a:rPr lang="en-US" smtClean="0"/>
              <a:pPr/>
              <a:t>12/6/2017</a:t>
            </a:fld>
            <a:endParaRPr lang="en-US"/>
          </a:p>
        </p:txBody>
      </p:sp>
      <p:sp>
        <p:nvSpPr>
          <p:cNvPr id="10854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3483D6-1231-4CB4-99DB-12E430A0C5FE}" type="datetime1">
              <a:rPr lang="en-US" smtClean="0"/>
              <a:pPr/>
              <a:t>12/6/2017</a:t>
            </a:fld>
            <a:endParaRPr lang="en-US"/>
          </a:p>
        </p:txBody>
      </p:sp>
      <p:sp>
        <p:nvSpPr>
          <p:cNvPr id="10957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94E0E1-83AD-4C79-A424-CE78DB36E787}" type="datetime1">
              <a:rPr lang="en-US" smtClean="0"/>
              <a:pPr/>
              <a:t>12/6/2017</a:t>
            </a:fld>
            <a:endParaRPr lang="en-US"/>
          </a:p>
        </p:txBody>
      </p:sp>
      <p:sp>
        <p:nvSpPr>
          <p:cNvPr id="11059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3C96BE-AFE5-4DEF-85F7-21FB5345604C}" type="datetime1">
              <a:rPr lang="en-US" smtClean="0"/>
              <a:pPr/>
              <a:t>12/6/2017</a:t>
            </a:fld>
            <a:endParaRPr lang="en-US"/>
          </a:p>
        </p:txBody>
      </p:sp>
      <p:sp>
        <p:nvSpPr>
          <p:cNvPr id="11161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AEE32F-DDC3-4A1D-BB3C-EBA206B549B1}" type="datetime1">
              <a:rPr lang="en-US" smtClean="0"/>
              <a:pPr/>
              <a:t>12/6/2017</a:t>
            </a:fld>
            <a:endParaRPr lang="en-US"/>
          </a:p>
        </p:txBody>
      </p:sp>
      <p:sp>
        <p:nvSpPr>
          <p:cNvPr id="11264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4FB32C-1726-4AC5-8F65-90BC19C37550}" type="datetime1">
              <a:rPr lang="en-US" smtClean="0"/>
              <a:pPr/>
              <a:t>12/6/2017</a:t>
            </a:fld>
            <a:endParaRPr lang="en-US"/>
          </a:p>
        </p:txBody>
      </p:sp>
      <p:sp>
        <p:nvSpPr>
          <p:cNvPr id="11366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6751F9-CE47-40F2-AD87-350066CB9F7F}" type="datetime1">
              <a:rPr lang="en-US" smtClean="0"/>
              <a:pPr/>
              <a:t>12/6/2017</a:t>
            </a:fld>
            <a:endParaRPr lang="en-US"/>
          </a:p>
        </p:txBody>
      </p:sp>
      <p:sp>
        <p:nvSpPr>
          <p:cNvPr id="7270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4DDAE6-3128-4A22-A712-99794DB388BC}" type="datetime1">
              <a:rPr lang="en-US" smtClean="0"/>
              <a:pPr/>
              <a:t>12/6/2017</a:t>
            </a:fld>
            <a:endParaRPr lang="en-US"/>
          </a:p>
        </p:txBody>
      </p:sp>
      <p:sp>
        <p:nvSpPr>
          <p:cNvPr id="11469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F94DA2-587C-424B-B197-7C27419F5C86}" type="datetime1">
              <a:rPr lang="en-US" smtClean="0"/>
              <a:pPr/>
              <a:t>12/6/2017</a:t>
            </a:fld>
            <a:endParaRPr lang="en-US"/>
          </a:p>
        </p:txBody>
      </p:sp>
      <p:sp>
        <p:nvSpPr>
          <p:cNvPr id="11571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ACAC56-A01F-490F-BC45-477170D3483E}" type="datetime1">
              <a:rPr lang="en-US" smtClean="0"/>
              <a:pPr/>
              <a:t>12/6/2017</a:t>
            </a:fld>
            <a:endParaRPr lang="en-US"/>
          </a:p>
        </p:txBody>
      </p:sp>
      <p:sp>
        <p:nvSpPr>
          <p:cNvPr id="11673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94A57-880C-4C10-A7C7-EFB64CF927A7}" type="datetime1">
              <a:rPr lang="en-US" smtClean="0"/>
              <a:pPr/>
              <a:t>12/6/2017</a:t>
            </a:fld>
            <a:endParaRPr lang="en-US"/>
          </a:p>
        </p:txBody>
      </p:sp>
      <p:sp>
        <p:nvSpPr>
          <p:cNvPr id="11776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34ACD3-E034-4AB0-AA87-310352892D5A}" type="datetime1">
              <a:rPr lang="en-US" smtClean="0"/>
              <a:pPr/>
              <a:t>12/6/2017</a:t>
            </a:fld>
            <a:endParaRPr lang="en-US"/>
          </a:p>
        </p:txBody>
      </p:sp>
      <p:sp>
        <p:nvSpPr>
          <p:cNvPr id="11878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DF54EE-5035-4081-B2DE-C8AFF728892E}" type="datetime1">
              <a:rPr lang="en-US" smtClean="0"/>
              <a:pPr/>
              <a:t>12/6/2017</a:t>
            </a:fld>
            <a:endParaRPr lang="en-US"/>
          </a:p>
        </p:txBody>
      </p:sp>
      <p:sp>
        <p:nvSpPr>
          <p:cNvPr id="11981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1D1436-52FC-4E17-8A26-2D64ED4FB53F}" type="datetime1">
              <a:rPr lang="en-US" smtClean="0"/>
              <a:pPr/>
              <a:t>12/6/2017</a:t>
            </a:fld>
            <a:endParaRPr lang="en-US"/>
          </a:p>
        </p:txBody>
      </p:sp>
      <p:sp>
        <p:nvSpPr>
          <p:cNvPr id="12083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BF9B91-6003-4E7C-BAAE-772D35C0E789}" type="datetime1">
              <a:rPr lang="en-US" smtClean="0"/>
              <a:pPr/>
              <a:t>12/6/2017</a:t>
            </a:fld>
            <a:endParaRPr lang="en-US"/>
          </a:p>
        </p:txBody>
      </p:sp>
      <p:sp>
        <p:nvSpPr>
          <p:cNvPr id="12185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7C4B53-76E4-415C-8912-7DED76277ED8}" type="datetime1">
              <a:rPr lang="en-US" smtClean="0"/>
              <a:pPr/>
              <a:t>12/6/2017</a:t>
            </a:fld>
            <a:endParaRPr lang="en-US"/>
          </a:p>
        </p:txBody>
      </p:sp>
      <p:sp>
        <p:nvSpPr>
          <p:cNvPr id="12288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0D5811-1BE1-4136-8658-D381EE225867}" type="datetime1">
              <a:rPr lang="en-US" smtClean="0"/>
              <a:pPr/>
              <a:t>12/6/2017</a:t>
            </a:fld>
            <a:endParaRPr lang="en-US"/>
          </a:p>
        </p:txBody>
      </p:sp>
      <p:sp>
        <p:nvSpPr>
          <p:cNvPr id="12390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BC5CBF-BC9A-4339-80E7-E219BAA4FE36}" type="datetime1">
              <a:rPr lang="en-US" smtClean="0"/>
              <a:pPr/>
              <a:t>12/6/2017</a:t>
            </a:fld>
            <a:endParaRPr lang="en-US"/>
          </a:p>
        </p:txBody>
      </p:sp>
      <p:sp>
        <p:nvSpPr>
          <p:cNvPr id="7373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A5B5AC-F1E8-4B60-BA4C-1ADE97530C72}" type="datetime1">
              <a:rPr lang="en-US" smtClean="0"/>
              <a:pPr/>
              <a:t>12/6/2017</a:t>
            </a:fld>
            <a:endParaRPr lang="en-US"/>
          </a:p>
        </p:txBody>
      </p:sp>
      <p:sp>
        <p:nvSpPr>
          <p:cNvPr id="12493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FC1A62-9F21-415C-BCD9-6BF27975458A}" type="datetime1">
              <a:rPr lang="en-US" smtClean="0"/>
              <a:pPr/>
              <a:t>12/6/2017</a:t>
            </a:fld>
            <a:endParaRPr lang="en-US"/>
          </a:p>
        </p:txBody>
      </p:sp>
      <p:sp>
        <p:nvSpPr>
          <p:cNvPr id="12595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F3FC67-0DAB-41A3-89D2-CFD481E27B3C}" type="datetime1">
              <a:rPr lang="en-US" smtClean="0"/>
              <a:pPr/>
              <a:t>12/6/2017</a:t>
            </a:fld>
            <a:endParaRPr lang="en-US"/>
          </a:p>
        </p:txBody>
      </p:sp>
      <p:sp>
        <p:nvSpPr>
          <p:cNvPr id="12697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96C8DC-5A00-4CC1-99D6-E71CA859F953}" type="datetime1">
              <a:rPr lang="en-US" smtClean="0"/>
              <a:pPr/>
              <a:t>12/6/2017</a:t>
            </a:fld>
            <a:endParaRPr lang="en-US"/>
          </a:p>
        </p:txBody>
      </p:sp>
      <p:sp>
        <p:nvSpPr>
          <p:cNvPr id="12800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C60605-362F-4D87-94D0-96308A5CC159}" type="datetime1">
              <a:rPr lang="en-US" smtClean="0"/>
              <a:pPr/>
              <a:t>12/6/2017</a:t>
            </a:fld>
            <a:endParaRPr lang="en-US"/>
          </a:p>
        </p:txBody>
      </p:sp>
      <p:sp>
        <p:nvSpPr>
          <p:cNvPr id="12902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96C073-8CB9-431E-8052-550F168DAF6C}" type="datetime1">
              <a:rPr lang="en-US" smtClean="0"/>
              <a:pPr/>
              <a:t>12/6/2017</a:t>
            </a:fld>
            <a:endParaRPr lang="en-US"/>
          </a:p>
        </p:txBody>
      </p:sp>
      <p:sp>
        <p:nvSpPr>
          <p:cNvPr id="130051"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5C24F8-E222-4FCF-AAD3-5394D24650F8}" type="datetime1">
              <a:rPr lang="en-US" smtClean="0"/>
              <a:pPr/>
              <a:t>12/6/2017</a:t>
            </a:fld>
            <a:endParaRPr lang="en-US"/>
          </a:p>
        </p:txBody>
      </p:sp>
      <p:sp>
        <p:nvSpPr>
          <p:cNvPr id="13107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AA6A47-3095-4773-BBC9-151A8BAB1010}" type="datetime1">
              <a:rPr lang="en-US" smtClean="0"/>
              <a:pPr/>
              <a:t>12/6/2017</a:t>
            </a:fld>
            <a:endParaRPr lang="en-US"/>
          </a:p>
        </p:txBody>
      </p:sp>
      <p:sp>
        <p:nvSpPr>
          <p:cNvPr id="13209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D35548-2D56-4CC8-AF2F-57565239D5D8}" type="datetime1">
              <a:rPr lang="en-US" smtClean="0"/>
              <a:pPr/>
              <a:t>12/6/2017</a:t>
            </a:fld>
            <a:endParaRPr lang="en-US"/>
          </a:p>
        </p:txBody>
      </p:sp>
      <p:sp>
        <p:nvSpPr>
          <p:cNvPr id="13312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12D704-247B-4B44-9401-9AB998C5835F}" type="datetime1">
              <a:rPr lang="en-US" smtClean="0"/>
              <a:pPr/>
              <a:t>12/6/2017</a:t>
            </a:fld>
            <a:endParaRPr lang="en-US"/>
          </a:p>
        </p:txBody>
      </p:sp>
      <p:sp>
        <p:nvSpPr>
          <p:cNvPr id="13414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AE9304-331E-486C-9EED-FB929D41F1C5}" type="datetime1">
              <a:rPr lang="en-US" smtClean="0"/>
              <a:pPr/>
              <a:t>12/6/2017</a:t>
            </a:fld>
            <a:endParaRPr lang="en-US"/>
          </a:p>
        </p:txBody>
      </p:sp>
      <p:sp>
        <p:nvSpPr>
          <p:cNvPr id="74755"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5AD29C-D9A7-4A97-936E-8689DEDE8A17}" type="datetime1">
              <a:rPr lang="en-US" smtClean="0"/>
              <a:pPr/>
              <a:t>12/6/2017</a:t>
            </a:fld>
            <a:endParaRPr lang="en-US"/>
          </a:p>
        </p:txBody>
      </p:sp>
      <p:sp>
        <p:nvSpPr>
          <p:cNvPr id="75779"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505F1C-211A-49BE-86EC-7C4C1AF1A380}" type="datetime1">
              <a:rPr lang="en-US" smtClean="0"/>
              <a:pPr/>
              <a:t>12/6/2017</a:t>
            </a:fld>
            <a:endParaRPr lang="en-US"/>
          </a:p>
        </p:txBody>
      </p:sp>
      <p:sp>
        <p:nvSpPr>
          <p:cNvPr id="76803"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4A2C2F-2D42-44D7-8BE6-3126DA45E4A1}" type="datetime1">
              <a:rPr lang="en-US" smtClean="0"/>
              <a:pPr/>
              <a:t>12/6/2017</a:t>
            </a:fld>
            <a:endParaRPr lang="en-US"/>
          </a:p>
        </p:txBody>
      </p:sp>
      <p:sp>
        <p:nvSpPr>
          <p:cNvPr id="77827" name="Rectangle 6"/>
          <p:cNvSpPr>
            <a:spLocks noGrp="1" noChangeArrowheads="1"/>
          </p:cNvSpPr>
          <p:nvPr>
            <p:ph type="ftr" sz="quarter" idx="4"/>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Crime Prevention Unit</a:t>
            </a: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p:spPr>
        <p:txBody>
          <a:bodyPr/>
          <a:lstStyle/>
          <a:p>
            <a:pPr eaLnBrk="1" hangingPunct="1"/>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Slide Number Placeholder 3"/>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292991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7055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213278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6923112"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220775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1700809"/>
            <a:ext cx="7772400" cy="270609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218544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8"/>
            <a:ext cx="6851104"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Slide Number Placeholder 4"/>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378763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67544" y="206084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08919"/>
            <a:ext cx="4040188"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4008" y="206084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708919"/>
            <a:ext cx="4041775"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234253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253573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63314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3008313" cy="1162050"/>
          </a:xfrm>
          <a:prstGeom prst="rect">
            <a:avLst/>
          </a:prstGeo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2060848"/>
            <a:ext cx="5111750" cy="40653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068960"/>
            <a:ext cx="3008313" cy="30572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23809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6176" y="2420888"/>
            <a:ext cx="2664296" cy="566738"/>
          </a:xfrm>
          <a:prstGeom prst="rect">
            <a:avLst/>
          </a:prstGeom>
        </p:spPr>
        <p:txBody>
          <a:bodyPr anchor="b"/>
          <a:lstStyle>
            <a:lvl1pPr algn="l">
              <a:defRPr sz="2000" b="1"/>
            </a:lvl1pPr>
          </a:lstStyle>
          <a:p>
            <a:r>
              <a:rPr lang="en-US"/>
              <a:t>Click to edit Master title style</a:t>
            </a:r>
            <a:endParaRPr lang="en-CA"/>
          </a:p>
        </p:txBody>
      </p:sp>
      <p:sp>
        <p:nvSpPr>
          <p:cNvPr id="4" name="Text Placeholder 3"/>
          <p:cNvSpPr>
            <a:spLocks noGrp="1"/>
          </p:cNvSpPr>
          <p:nvPr>
            <p:ph type="body" sz="half" idx="2"/>
          </p:nvPr>
        </p:nvSpPr>
        <p:spPr>
          <a:xfrm>
            <a:off x="6193271" y="3501008"/>
            <a:ext cx="2699209" cy="18722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06E5C10-987B-4255-9B97-4A3363742C63}" type="slidenum">
              <a:rPr lang="en-CA" smtClean="0"/>
              <a:t>‹#›</a:t>
            </a:fld>
            <a:endParaRPr lang="en-CA"/>
          </a:p>
        </p:txBody>
      </p:sp>
    </p:spTree>
    <p:extLst>
      <p:ext uri="{BB962C8B-B14F-4D97-AF65-F5344CB8AC3E}">
        <p14:creationId xmlns:p14="http://schemas.microsoft.com/office/powerpoint/2010/main" val="368255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2348880"/>
            <a:ext cx="7488832" cy="37772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E5C10-987B-4255-9B97-4A3363742C63}" type="slidenum">
              <a:rPr lang="en-CA" smtClean="0"/>
              <a:t>‹#›</a:t>
            </a:fld>
            <a:endParaRPr lang="en-CA"/>
          </a:p>
        </p:txBody>
      </p:sp>
    </p:spTree>
    <p:extLst>
      <p:ext uri="{BB962C8B-B14F-4D97-AF65-F5344CB8AC3E}">
        <p14:creationId xmlns:p14="http://schemas.microsoft.com/office/powerpoint/2010/main" val="311602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a/url?sa=i&amp;rct=j&amp;q=&amp;esrc=s&amp;source=images&amp;cd=&amp;cad=rja&amp;uact=8&amp;ved=0ahUKEwi7jt3dpvDKAhUP82MKHclAC9gQjRwIBw&amp;url=http://www.sectechno.com/scammers-exploit-diginotar-ssl-certificate-hack/&amp;psig=AFQjCNEoaMznAEwH4GYPQewHJR1-slZuaw&amp;ust=1455299971821477"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a/url?sa=i&amp;rct=j&amp;q=&amp;esrc=s&amp;source=images&amp;cd=&amp;cad=rja&amp;uact=8&amp;ved=0ahUKEwiDjryhpfDKAhVJ0GMKHcHSCnEQjRwIBw&amp;url=https://zvelo.com/phishing-website-alert-fake-my-apple-id-account-verification/&amp;psig=AFQjCNEoaMznAEwH4GYPQewHJR1-slZuaw&amp;ust=1455299971821477"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a/url?sa=i&amp;rct=j&amp;q=&amp;esrc=s&amp;source=images&amp;cd=&amp;cad=rja&amp;uact=8&amp;ved=0ahUKEwjgtMKEpPDKAhUU_2MKHQb1Az4QjRwIBw&amp;url=http://face-book-tips.blogspot.com/2011/06/phishing-scam-alert-comment-spam-leads.html&amp;psig=AFQjCNGH6dcrHhjkyO1BjpkX5g-aIX8Npg&amp;ust=1455299706330579"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phonebusters.com/" TargetMode="External"/><Relationship Id="rId7" Type="http://schemas.openxmlformats.org/officeDocument/2006/relationships/image" Target="../media/image37.wmf"/><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www.recol.ca/" TargetMode="External"/><Relationship Id="rId5" Type="http://schemas.openxmlformats.org/officeDocument/2006/relationships/hyperlink" Target="http://www.cornerstonewebmedia.com/cma/submit.asp" TargetMode="External"/><Relationship Id="rId4" Type="http://schemas.openxmlformats.org/officeDocument/2006/relationships/hyperlink" Target="http://www.edmontonbbb.or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1600200" y="3657600"/>
            <a:ext cx="5791200" cy="533400"/>
          </a:xfrm>
          <a:noFill/>
        </p:spPr>
        <p:txBody>
          <a:bodyPr/>
          <a:lstStyle/>
          <a:p>
            <a:pPr eaLnBrk="1" hangingPunct="1">
              <a:lnSpc>
                <a:spcPct val="80000"/>
              </a:lnSpc>
            </a:pPr>
            <a:r>
              <a:rPr lang="en-US" altLang="en-US" sz="2400" b="1">
                <a:solidFill>
                  <a:schemeClr val="hlink"/>
                </a:solidFill>
              </a:rPr>
              <a:t>FRAUD AWARENESS FOR SENIORS</a:t>
            </a:r>
          </a:p>
        </p:txBody>
      </p:sp>
    </p:spTree>
    <p:extLst>
      <p:ext uri="{BB962C8B-B14F-4D97-AF65-F5344CB8AC3E}">
        <p14:creationId xmlns:p14="http://schemas.microsoft.com/office/powerpoint/2010/main" val="2164977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 calcmode="lin" valueType="num">
                                      <p:cBhvr>
                                        <p:cTn id="7" dur="1000" fill="hold"/>
                                        <p:tgtEl>
                                          <p:spTgt spid="205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5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altLang="en-US" sz="2400" b="1">
              <a:solidFill>
                <a:schemeClr val="hlink"/>
              </a:solidFill>
            </a:endParaRPr>
          </a:p>
          <a:p>
            <a:pPr eaLnBrk="1" hangingPunct="1">
              <a:lnSpc>
                <a:spcPct val="80000"/>
              </a:lnSpc>
            </a:pPr>
            <a:r>
              <a:rPr lang="en-US" sz="2000">
                <a:solidFill>
                  <a:schemeClr val="hlink"/>
                </a:solidFill>
              </a:rPr>
              <a:t>“Congratulations! You have just WON $1,000,000!!! You will get your money ASAP… all we need is money for taxes, broker fees, bank transfers, etc.”</a:t>
            </a:r>
          </a:p>
          <a:p>
            <a:pPr>
              <a:lnSpc>
                <a:spcPct val="80000"/>
              </a:lnSpc>
            </a:pPr>
            <a:endParaRPr lang="en-US" altLang="en-US" sz="2000" b="1">
              <a:solidFill>
                <a:schemeClr val="hlink"/>
              </a:solidFill>
            </a:endParaRPr>
          </a:p>
        </p:txBody>
      </p:sp>
      <p:pic>
        <p:nvPicPr>
          <p:cNvPr id="122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657600"/>
            <a:ext cx="36576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The Cash Pitch</a:t>
            </a:r>
            <a:endParaRPr lang="en-CA"/>
          </a:p>
        </p:txBody>
      </p:sp>
    </p:spTree>
    <p:extLst>
      <p:ext uri="{BB962C8B-B14F-4D97-AF65-F5344CB8AC3E}">
        <p14:creationId xmlns:p14="http://schemas.microsoft.com/office/powerpoint/2010/main" val="27922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altLang="en-US" sz="2400">
              <a:solidFill>
                <a:schemeClr val="hlink"/>
              </a:solidFill>
            </a:endParaRPr>
          </a:p>
          <a:p>
            <a:pPr eaLnBrk="1" hangingPunct="1">
              <a:lnSpc>
                <a:spcPct val="80000"/>
              </a:lnSpc>
            </a:pPr>
            <a:r>
              <a:rPr lang="en-US" sz="2000">
                <a:solidFill>
                  <a:schemeClr val="hlink"/>
                </a:solidFill>
                <a:latin typeface="Times New Roman" pitchFamily="18" charset="0"/>
              </a:rPr>
              <a:t>“</a:t>
            </a:r>
            <a:r>
              <a:rPr lang="en-US" sz="2000">
                <a:solidFill>
                  <a:schemeClr val="hlink"/>
                </a:solidFill>
              </a:rPr>
              <a:t>Your name was drawn for a “free” (prize)…  first you must buy our ($10,000) ‘stamp collection’ in order to be eligible for the prize.” </a:t>
            </a:r>
          </a:p>
          <a:p>
            <a:pPr>
              <a:lnSpc>
                <a:spcPct val="80000"/>
              </a:lnSpc>
            </a:pPr>
            <a:endParaRPr lang="en-US" altLang="en-US" sz="2000">
              <a:solidFill>
                <a:schemeClr val="hlink"/>
              </a:solidFill>
            </a:endParaRPr>
          </a:p>
        </p:txBody>
      </p:sp>
      <p:pic>
        <p:nvPicPr>
          <p:cNvPr id="133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733800"/>
            <a:ext cx="4267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itle 1"/>
          <p:cNvSpPr>
            <a:spLocks noGrp="1"/>
          </p:cNvSpPr>
          <p:nvPr>
            <p:ph type="ctrTitle"/>
          </p:nvPr>
        </p:nvSpPr>
        <p:spPr>
          <a:xfrm>
            <a:off x="685800" y="381000"/>
            <a:ext cx="7772400" cy="1470025"/>
          </a:xfrm>
        </p:spPr>
        <p:txBody>
          <a:bodyPr/>
          <a:lstStyle/>
          <a:p>
            <a:pPr eaLnBrk="1" hangingPunct="1"/>
            <a:r>
              <a:rPr lang="en-US">
                <a:solidFill>
                  <a:schemeClr val="hlink"/>
                </a:solidFill>
              </a:rPr>
              <a:t>The Prize Pitch</a:t>
            </a:r>
            <a:endParaRPr lang="en-CA"/>
          </a:p>
        </p:txBody>
      </p:sp>
    </p:spTree>
    <p:extLst>
      <p:ext uri="{BB962C8B-B14F-4D97-AF65-F5344CB8AC3E}">
        <p14:creationId xmlns:p14="http://schemas.microsoft.com/office/powerpoint/2010/main" val="146716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a:lnSpc>
                <a:spcPct val="80000"/>
              </a:lnSpc>
            </a:pPr>
            <a:endParaRPr lang="en-US" altLang="en-US" sz="2400" b="1">
              <a:solidFill>
                <a:schemeClr val="hlink"/>
              </a:solidFill>
            </a:endParaRPr>
          </a:p>
          <a:p>
            <a:pPr eaLnBrk="1" hangingPunct="1">
              <a:lnSpc>
                <a:spcPct val="80000"/>
              </a:lnSpc>
              <a:spcBef>
                <a:spcPct val="50000"/>
              </a:spcBef>
            </a:pPr>
            <a:r>
              <a:rPr lang="en-US" sz="2000">
                <a:solidFill>
                  <a:schemeClr val="hlink"/>
                </a:solidFill>
              </a:rPr>
              <a:t>Aimed at previous victims of fraud.</a:t>
            </a:r>
          </a:p>
          <a:p>
            <a:pPr eaLnBrk="1" hangingPunct="1">
              <a:lnSpc>
                <a:spcPct val="80000"/>
              </a:lnSpc>
              <a:spcBef>
                <a:spcPct val="50000"/>
              </a:spcBef>
            </a:pPr>
            <a:r>
              <a:rPr lang="en-US" sz="2000">
                <a:solidFill>
                  <a:schemeClr val="hlink"/>
                </a:solidFill>
              </a:rPr>
              <a:t>Claiming to be the police</a:t>
            </a:r>
          </a:p>
          <a:p>
            <a:pPr eaLnBrk="1" hangingPunct="1">
              <a:lnSpc>
                <a:spcPct val="80000"/>
              </a:lnSpc>
              <a:spcBef>
                <a:spcPct val="50000"/>
              </a:spcBef>
            </a:pPr>
            <a:r>
              <a:rPr lang="en-US" sz="2000">
                <a:solidFill>
                  <a:schemeClr val="hlink"/>
                </a:solidFill>
              </a:rPr>
              <a:t>Asks for recovery fees</a:t>
            </a:r>
            <a:endParaRPr lang="en-US" altLang="en-US" sz="2000">
              <a:solidFill>
                <a:schemeClr val="hlink"/>
              </a:solidFill>
            </a:endParaRPr>
          </a:p>
        </p:txBody>
      </p:sp>
      <p:sp>
        <p:nvSpPr>
          <p:cNvPr id="14339" name="Title 1"/>
          <p:cNvSpPr>
            <a:spLocks noGrp="1"/>
          </p:cNvSpPr>
          <p:nvPr>
            <p:ph type="ctrTitle"/>
          </p:nvPr>
        </p:nvSpPr>
        <p:spPr>
          <a:xfrm>
            <a:off x="762000" y="381000"/>
            <a:ext cx="7772400" cy="1470025"/>
          </a:xfrm>
        </p:spPr>
        <p:txBody>
          <a:bodyPr/>
          <a:lstStyle/>
          <a:p>
            <a:pPr eaLnBrk="1" hangingPunct="1"/>
            <a:r>
              <a:rPr lang="en-US" b="1">
                <a:solidFill>
                  <a:schemeClr val="hlink"/>
                </a:solidFill>
              </a:rPr>
              <a:t>The Recovery Pitch</a:t>
            </a:r>
            <a:endParaRPr lang="en-CA"/>
          </a:p>
        </p:txBody>
      </p:sp>
    </p:spTree>
    <p:extLst>
      <p:ext uri="{BB962C8B-B14F-4D97-AF65-F5344CB8AC3E}">
        <p14:creationId xmlns:p14="http://schemas.microsoft.com/office/powerpoint/2010/main" val="22405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a:lnSpc>
                <a:spcPct val="80000"/>
              </a:lnSpc>
            </a:pPr>
            <a:endParaRPr lang="en-US" altLang="en-US" sz="2400" b="1">
              <a:solidFill>
                <a:schemeClr val="hlink"/>
              </a:solidFill>
            </a:endParaRPr>
          </a:p>
          <a:p>
            <a:pPr eaLnBrk="1" hangingPunct="1">
              <a:lnSpc>
                <a:spcPct val="80000"/>
              </a:lnSpc>
              <a:spcBef>
                <a:spcPct val="50000"/>
              </a:spcBef>
            </a:pPr>
            <a:r>
              <a:rPr lang="en-US" sz="2000">
                <a:solidFill>
                  <a:schemeClr val="hlink"/>
                </a:solidFill>
              </a:rPr>
              <a:t>If you have won something… It will NEVER cost you anything! There is NO prize fee in Canada. </a:t>
            </a:r>
          </a:p>
          <a:p>
            <a:pPr eaLnBrk="1" hangingPunct="1">
              <a:lnSpc>
                <a:spcPct val="80000"/>
              </a:lnSpc>
              <a:spcBef>
                <a:spcPct val="50000"/>
              </a:spcBef>
            </a:pPr>
            <a:r>
              <a:rPr lang="en-US" sz="2000">
                <a:solidFill>
                  <a:schemeClr val="hlink"/>
                </a:solidFill>
              </a:rPr>
              <a:t>Don’t assume everyone is honest.</a:t>
            </a:r>
          </a:p>
          <a:p>
            <a:pPr eaLnBrk="1" hangingPunct="1">
              <a:lnSpc>
                <a:spcPct val="80000"/>
              </a:lnSpc>
              <a:spcBef>
                <a:spcPct val="50000"/>
              </a:spcBef>
            </a:pPr>
            <a:r>
              <a:rPr lang="en-US" sz="2000">
                <a:solidFill>
                  <a:schemeClr val="hlink"/>
                </a:solidFill>
              </a:rPr>
              <a:t>Don’t get pressured into making a quick decision.</a:t>
            </a:r>
          </a:p>
          <a:p>
            <a:pPr eaLnBrk="1" hangingPunct="1">
              <a:lnSpc>
                <a:spcPct val="80000"/>
              </a:lnSpc>
              <a:spcBef>
                <a:spcPct val="50000"/>
              </a:spcBef>
            </a:pPr>
            <a:r>
              <a:rPr lang="en-US" sz="2000">
                <a:solidFill>
                  <a:schemeClr val="hlink"/>
                </a:solidFill>
              </a:rPr>
              <a:t>Have a plan to speak to telemarketers and don’t be afraid TO HANG UP. </a:t>
            </a:r>
          </a:p>
          <a:p>
            <a:pPr eaLnBrk="1" hangingPunct="1">
              <a:lnSpc>
                <a:spcPct val="80000"/>
              </a:lnSpc>
              <a:spcBef>
                <a:spcPct val="50000"/>
              </a:spcBef>
            </a:pPr>
            <a:r>
              <a:rPr lang="en-US" sz="2000">
                <a:solidFill>
                  <a:schemeClr val="hlink"/>
                </a:solidFill>
              </a:rPr>
              <a:t>NEVER give out personal information over the telephone.</a:t>
            </a:r>
          </a:p>
          <a:p>
            <a:pPr>
              <a:lnSpc>
                <a:spcPct val="80000"/>
              </a:lnSpc>
            </a:pPr>
            <a:endParaRPr lang="en-US" altLang="en-US" sz="2000" b="1">
              <a:solidFill>
                <a:schemeClr val="hlink"/>
              </a:solidFill>
            </a:endParaRPr>
          </a:p>
        </p:txBody>
      </p:sp>
      <p:sp>
        <p:nvSpPr>
          <p:cNvPr id="15363" name="Title 1"/>
          <p:cNvSpPr>
            <a:spLocks noGrp="1"/>
          </p:cNvSpPr>
          <p:nvPr>
            <p:ph type="ctrTitle"/>
          </p:nvPr>
        </p:nvSpPr>
        <p:spPr>
          <a:xfrm>
            <a:off x="685800" y="228600"/>
            <a:ext cx="7772400" cy="1470025"/>
          </a:xfrm>
        </p:spPr>
        <p:txBody>
          <a:bodyPr/>
          <a:lstStyle/>
          <a:p>
            <a:pPr eaLnBrk="1" hangingPunct="1"/>
            <a:r>
              <a:rPr lang="en-US" b="1">
                <a:solidFill>
                  <a:schemeClr val="hlink"/>
                </a:solidFill>
              </a:rPr>
              <a:t>Prevention Techniques</a:t>
            </a:r>
            <a:endParaRPr lang="en-CA"/>
          </a:p>
        </p:txBody>
      </p:sp>
    </p:spTree>
    <p:extLst>
      <p:ext uri="{BB962C8B-B14F-4D97-AF65-F5344CB8AC3E}">
        <p14:creationId xmlns:p14="http://schemas.microsoft.com/office/powerpoint/2010/main" val="4206782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ubTitle" idx="1"/>
          </p:nvPr>
        </p:nvSpPr>
        <p:spPr>
          <a:xfrm>
            <a:off x="1524000" y="2057400"/>
            <a:ext cx="6096000" cy="4114800"/>
          </a:xfrm>
          <a:noFill/>
        </p:spPr>
        <p:txBody>
          <a:bodyPr/>
          <a:lstStyle/>
          <a:p>
            <a:pPr eaLnBrk="1" hangingPunct="1">
              <a:lnSpc>
                <a:spcPct val="80000"/>
              </a:lnSpc>
            </a:pPr>
            <a:endParaRPr lang="en-US" sz="1800"/>
          </a:p>
          <a:p>
            <a:pPr eaLnBrk="1" hangingPunct="1">
              <a:lnSpc>
                <a:spcPct val="80000"/>
              </a:lnSpc>
            </a:pPr>
            <a:endParaRPr lang="en-US" sz="1800"/>
          </a:p>
          <a:p>
            <a:pPr eaLnBrk="1" hangingPunct="1">
              <a:lnSpc>
                <a:spcPct val="80000"/>
              </a:lnSpc>
              <a:spcBef>
                <a:spcPct val="50000"/>
              </a:spcBef>
            </a:pPr>
            <a:r>
              <a:rPr lang="en-US" sz="2000">
                <a:solidFill>
                  <a:schemeClr val="hlink"/>
                </a:solidFill>
              </a:rPr>
              <a:t>Talk to a friend or relative before making a decision.</a:t>
            </a:r>
          </a:p>
          <a:p>
            <a:pPr eaLnBrk="1" hangingPunct="1">
              <a:lnSpc>
                <a:spcPct val="80000"/>
              </a:lnSpc>
              <a:spcBef>
                <a:spcPct val="50000"/>
              </a:spcBef>
            </a:pPr>
            <a:r>
              <a:rPr lang="en-US" sz="2000">
                <a:solidFill>
                  <a:schemeClr val="hlink"/>
                </a:solidFill>
              </a:rPr>
              <a:t>Ask the caller questions and information on their business</a:t>
            </a:r>
          </a:p>
          <a:p>
            <a:pPr eaLnBrk="1" hangingPunct="1">
              <a:lnSpc>
                <a:spcPct val="80000"/>
              </a:lnSpc>
              <a:spcBef>
                <a:spcPct val="50000"/>
              </a:spcBef>
            </a:pPr>
            <a:r>
              <a:rPr lang="en-US" sz="2000">
                <a:solidFill>
                  <a:schemeClr val="hlink"/>
                </a:solidFill>
              </a:rPr>
              <a:t>Avoid getting on phone lists</a:t>
            </a:r>
          </a:p>
          <a:p>
            <a:pPr eaLnBrk="1" hangingPunct="1">
              <a:lnSpc>
                <a:spcPct val="80000"/>
              </a:lnSpc>
              <a:spcBef>
                <a:spcPct val="50000"/>
              </a:spcBef>
            </a:pPr>
            <a:r>
              <a:rPr lang="en-US" sz="2000">
                <a:solidFill>
                  <a:schemeClr val="hlink"/>
                </a:solidFill>
              </a:rPr>
              <a:t>Tell the telemarketer </a:t>
            </a:r>
            <a:r>
              <a:rPr lang="en-US" sz="2000" i="1">
                <a:solidFill>
                  <a:schemeClr val="hlink"/>
                </a:solidFill>
              </a:rPr>
              <a:t>“Put my number on your don’t call list”</a:t>
            </a:r>
          </a:p>
          <a:p>
            <a:pPr eaLnBrk="1" hangingPunct="1">
              <a:lnSpc>
                <a:spcPct val="80000"/>
              </a:lnSpc>
              <a:spcBef>
                <a:spcPct val="50000"/>
              </a:spcBef>
            </a:pPr>
            <a:r>
              <a:rPr lang="en-US" sz="2000">
                <a:solidFill>
                  <a:schemeClr val="hlink"/>
                </a:solidFill>
              </a:rPr>
              <a:t>Screen your calls </a:t>
            </a:r>
          </a:p>
          <a:p>
            <a:pPr eaLnBrk="1" hangingPunct="1">
              <a:lnSpc>
                <a:spcPct val="80000"/>
              </a:lnSpc>
              <a:spcBef>
                <a:spcPct val="50000"/>
              </a:spcBef>
            </a:pPr>
            <a:r>
              <a:rPr lang="en-US" sz="2000" b="1">
                <a:solidFill>
                  <a:schemeClr val="hlink"/>
                </a:solidFill>
              </a:rPr>
              <a:t>CALL THE POLICE</a:t>
            </a:r>
            <a:r>
              <a:rPr lang="en-US" sz="2000">
                <a:solidFill>
                  <a:schemeClr val="hlink"/>
                </a:solidFill>
              </a:rPr>
              <a:t> with any suspicious calls or mailings</a:t>
            </a:r>
          </a:p>
          <a:p>
            <a:pPr eaLnBrk="1" hangingPunct="1">
              <a:lnSpc>
                <a:spcPct val="80000"/>
              </a:lnSpc>
              <a:spcBef>
                <a:spcPct val="50000"/>
              </a:spcBef>
            </a:pPr>
            <a:endParaRPr lang="en-US" altLang="en-US">
              <a:solidFill>
                <a:schemeClr val="hlink"/>
              </a:solidFill>
            </a:endParaRPr>
          </a:p>
        </p:txBody>
      </p:sp>
      <p:sp>
        <p:nvSpPr>
          <p:cNvPr id="16387" name="Title 1"/>
          <p:cNvSpPr>
            <a:spLocks noGrp="1"/>
          </p:cNvSpPr>
          <p:nvPr>
            <p:ph type="ctrTitle"/>
          </p:nvPr>
        </p:nvSpPr>
        <p:spPr>
          <a:xfrm>
            <a:off x="1115616" y="980728"/>
            <a:ext cx="7772400" cy="1470025"/>
          </a:xfrm>
        </p:spPr>
        <p:txBody>
          <a:bodyPr/>
          <a:lstStyle/>
          <a:p>
            <a:pPr eaLnBrk="1" hangingPunct="1"/>
            <a:r>
              <a:rPr lang="en-US" b="1" dirty="0">
                <a:solidFill>
                  <a:schemeClr val="hlink"/>
                </a:solidFill>
              </a:rPr>
              <a:t>Prevention Techniques</a:t>
            </a:r>
            <a:endParaRPr lang="en-CA" dirty="0"/>
          </a:p>
        </p:txBody>
      </p:sp>
    </p:spTree>
    <p:extLst>
      <p:ext uri="{BB962C8B-B14F-4D97-AF65-F5344CB8AC3E}">
        <p14:creationId xmlns:p14="http://schemas.microsoft.com/office/powerpoint/2010/main" val="229041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b="1">
              <a:solidFill>
                <a:schemeClr val="hlink"/>
              </a:solidFill>
              <a:latin typeface="Garamond" pitchFamily="18" charset="0"/>
            </a:endParaRPr>
          </a:p>
          <a:p>
            <a:pPr>
              <a:lnSpc>
                <a:spcPct val="80000"/>
              </a:lnSpc>
            </a:pPr>
            <a:r>
              <a:rPr lang="en-US" b="1">
                <a:solidFill>
                  <a:schemeClr val="hlink"/>
                </a:solidFill>
                <a:latin typeface="Garamond" pitchFamily="18" charset="0"/>
              </a:rPr>
              <a:t>Beware of Charity Scams!</a:t>
            </a:r>
          </a:p>
          <a:p>
            <a:pPr>
              <a:lnSpc>
                <a:spcPct val="80000"/>
              </a:lnSpc>
            </a:pPr>
            <a:endParaRPr lang="en-US" b="1">
              <a:solidFill>
                <a:schemeClr val="hlink"/>
              </a:solidFill>
              <a:latin typeface="Garamond" pitchFamily="18" charset="0"/>
            </a:endParaRPr>
          </a:p>
          <a:p>
            <a:pPr eaLnBrk="1" hangingPunct="1">
              <a:lnSpc>
                <a:spcPct val="80000"/>
              </a:lnSpc>
            </a:pPr>
            <a:r>
              <a:rPr lang="en-US" sz="2000">
                <a:solidFill>
                  <a:schemeClr val="hlink"/>
                </a:solidFill>
              </a:rPr>
              <a:t>Telephone Solicitations</a:t>
            </a:r>
          </a:p>
          <a:p>
            <a:pPr lvl="1" eaLnBrk="1" hangingPunct="1">
              <a:lnSpc>
                <a:spcPct val="80000"/>
              </a:lnSpc>
            </a:pPr>
            <a:r>
              <a:rPr lang="en-US" sz="2000">
                <a:solidFill>
                  <a:schemeClr val="hlink"/>
                </a:solidFill>
              </a:rPr>
              <a:t>Casual mention of issues such as Mayerthorpe Fallen Four Memorial Park. </a:t>
            </a:r>
          </a:p>
          <a:p>
            <a:pPr lvl="1" eaLnBrk="1" hangingPunct="1">
              <a:lnSpc>
                <a:spcPct val="80000"/>
              </a:lnSpc>
            </a:pPr>
            <a:r>
              <a:rPr lang="en-US" sz="2000">
                <a:solidFill>
                  <a:schemeClr val="hlink"/>
                </a:solidFill>
              </a:rPr>
              <a:t>Other events during these calls. </a:t>
            </a:r>
          </a:p>
          <a:p>
            <a:pPr lvl="1" eaLnBrk="1" hangingPunct="1">
              <a:lnSpc>
                <a:spcPct val="80000"/>
              </a:lnSpc>
            </a:pPr>
            <a:endParaRPr lang="en-US" sz="2000">
              <a:solidFill>
                <a:schemeClr val="hlink"/>
              </a:solidFill>
            </a:endParaRPr>
          </a:p>
          <a:p>
            <a:pPr eaLnBrk="1" hangingPunct="1">
              <a:lnSpc>
                <a:spcPct val="80000"/>
              </a:lnSpc>
            </a:pPr>
            <a:r>
              <a:rPr lang="en-US" sz="2000">
                <a:solidFill>
                  <a:schemeClr val="hlink"/>
                </a:solidFill>
              </a:rPr>
              <a:t>The POLICE DO NOT raise funds this way. </a:t>
            </a:r>
          </a:p>
          <a:p>
            <a:pPr>
              <a:lnSpc>
                <a:spcPct val="80000"/>
              </a:lnSpc>
            </a:pPr>
            <a:endParaRPr lang="en-US" sz="2000">
              <a:solidFill>
                <a:schemeClr val="hlink"/>
              </a:solidFill>
            </a:endParaRPr>
          </a:p>
        </p:txBody>
      </p:sp>
      <p:sp>
        <p:nvSpPr>
          <p:cNvPr id="17411" name="Title 1"/>
          <p:cNvSpPr>
            <a:spLocks noGrp="1"/>
          </p:cNvSpPr>
          <p:nvPr>
            <p:ph type="ctrTitle"/>
          </p:nvPr>
        </p:nvSpPr>
        <p:spPr>
          <a:xfrm>
            <a:off x="1115616" y="836712"/>
            <a:ext cx="7772400" cy="1470025"/>
          </a:xfrm>
        </p:spPr>
        <p:txBody>
          <a:bodyPr/>
          <a:lstStyle/>
          <a:p>
            <a:pPr eaLnBrk="1" hangingPunct="1"/>
            <a:r>
              <a:rPr lang="en-US" b="1" dirty="0">
                <a:solidFill>
                  <a:schemeClr val="hlink"/>
                </a:solidFill>
              </a:rPr>
              <a:t>Prevention Techniques</a:t>
            </a:r>
            <a:r>
              <a:rPr lang="en-US" b="1" dirty="0">
                <a:solidFill>
                  <a:schemeClr val="hlink"/>
                </a:solidFill>
                <a:latin typeface="Garamond" pitchFamily="18" charset="0"/>
              </a:rPr>
              <a:t> </a:t>
            </a:r>
            <a:endParaRPr lang="en-CA" dirty="0"/>
          </a:p>
        </p:txBody>
      </p:sp>
    </p:spTree>
    <p:extLst>
      <p:ext uri="{BB962C8B-B14F-4D97-AF65-F5344CB8AC3E}">
        <p14:creationId xmlns:p14="http://schemas.microsoft.com/office/powerpoint/2010/main" val="288412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3"/>
          <p:cNvSpPr>
            <a:spLocks noGrp="1" noChangeArrowheads="1"/>
          </p:cNvSpPr>
          <p:nvPr>
            <p:ph type="ctrTitle"/>
          </p:nvPr>
        </p:nvSpPr>
        <p:spPr>
          <a:xfrm>
            <a:off x="1763688" y="1196752"/>
            <a:ext cx="6553200" cy="612775"/>
          </a:xfrm>
        </p:spPr>
        <p:txBody>
          <a:bodyPr/>
          <a:lstStyle/>
          <a:p>
            <a:pPr eaLnBrk="1" hangingPunct="1">
              <a:lnSpc>
                <a:spcPct val="80000"/>
              </a:lnSpc>
            </a:pPr>
            <a:r>
              <a:rPr lang="en-US" b="1" dirty="0">
                <a:solidFill>
                  <a:schemeClr val="hlink"/>
                </a:solidFill>
              </a:rPr>
              <a:t>Prevention Techniques </a:t>
            </a:r>
          </a:p>
        </p:txBody>
      </p:sp>
      <p:sp>
        <p:nvSpPr>
          <p:cNvPr id="18435"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b="1" dirty="0">
              <a:solidFill>
                <a:schemeClr val="hlink"/>
              </a:solidFill>
              <a:latin typeface="Garamond" pitchFamily="18" charset="0"/>
            </a:endParaRPr>
          </a:p>
          <a:p>
            <a:pPr>
              <a:lnSpc>
                <a:spcPct val="80000"/>
              </a:lnSpc>
              <a:spcBef>
                <a:spcPct val="50000"/>
              </a:spcBef>
            </a:pPr>
            <a:r>
              <a:rPr lang="en-US" sz="2000" dirty="0">
                <a:solidFill>
                  <a:schemeClr val="hlink"/>
                </a:solidFill>
              </a:rPr>
              <a:t>What to do??</a:t>
            </a:r>
          </a:p>
          <a:p>
            <a:pPr>
              <a:lnSpc>
                <a:spcPct val="80000"/>
              </a:lnSpc>
              <a:spcBef>
                <a:spcPct val="50000"/>
              </a:spcBef>
            </a:pPr>
            <a:r>
              <a:rPr lang="en-US" sz="2000" dirty="0">
                <a:solidFill>
                  <a:schemeClr val="hlink"/>
                </a:solidFill>
              </a:rPr>
              <a:t>Ask direct and specific questions about WHO is requesting funds and the PURPOSE the money will be used. </a:t>
            </a:r>
          </a:p>
          <a:p>
            <a:pPr eaLnBrk="1" hangingPunct="1">
              <a:lnSpc>
                <a:spcPct val="80000"/>
              </a:lnSpc>
              <a:spcBef>
                <a:spcPct val="50000"/>
              </a:spcBef>
            </a:pPr>
            <a:r>
              <a:rPr lang="en-US" sz="2000" i="1" dirty="0">
                <a:solidFill>
                  <a:schemeClr val="hlink"/>
                </a:solidFill>
              </a:rPr>
              <a:t>Get the DETAILS</a:t>
            </a:r>
          </a:p>
          <a:p>
            <a:pPr lvl="1" eaLnBrk="1" hangingPunct="1">
              <a:lnSpc>
                <a:spcPct val="80000"/>
              </a:lnSpc>
              <a:spcBef>
                <a:spcPct val="50000"/>
              </a:spcBef>
            </a:pPr>
            <a:r>
              <a:rPr lang="en-US" sz="2000" dirty="0">
                <a:solidFill>
                  <a:schemeClr val="hlink"/>
                </a:solidFill>
              </a:rPr>
              <a:t>Name, phone number, address of organization. </a:t>
            </a:r>
          </a:p>
          <a:p>
            <a:pPr lvl="1" eaLnBrk="1" hangingPunct="1">
              <a:lnSpc>
                <a:spcPct val="80000"/>
              </a:lnSpc>
              <a:spcBef>
                <a:spcPct val="50000"/>
              </a:spcBef>
            </a:pPr>
            <a:r>
              <a:rPr lang="en-US" sz="2000" dirty="0">
                <a:solidFill>
                  <a:schemeClr val="hlink"/>
                </a:solidFill>
              </a:rPr>
              <a:t>Ask for information to be mailed out to you so you can be better informed before making a commitment.  </a:t>
            </a:r>
          </a:p>
          <a:p>
            <a:pPr>
              <a:lnSpc>
                <a:spcPct val="80000"/>
              </a:lnSpc>
              <a:spcBef>
                <a:spcPct val="50000"/>
              </a:spcBef>
            </a:pPr>
            <a:endParaRPr lang="en-US" sz="2000" dirty="0">
              <a:solidFill>
                <a:schemeClr val="hlink"/>
              </a:solidFill>
            </a:endParaRPr>
          </a:p>
        </p:txBody>
      </p:sp>
    </p:spTree>
    <p:extLst>
      <p:ext uri="{BB962C8B-B14F-4D97-AF65-F5344CB8AC3E}">
        <p14:creationId xmlns:p14="http://schemas.microsoft.com/office/powerpoint/2010/main" val="203997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b="1">
              <a:solidFill>
                <a:schemeClr val="hlink"/>
              </a:solidFill>
              <a:latin typeface="Garamond" pitchFamily="18" charset="0"/>
            </a:endParaRPr>
          </a:p>
          <a:p>
            <a:pPr>
              <a:lnSpc>
                <a:spcPct val="80000"/>
              </a:lnSpc>
            </a:pPr>
            <a:r>
              <a:rPr lang="en-US" sz="2000">
                <a:solidFill>
                  <a:schemeClr val="hlink"/>
                </a:solidFill>
              </a:rPr>
              <a:t>Use Caution…</a:t>
            </a:r>
          </a:p>
          <a:p>
            <a:pPr>
              <a:lnSpc>
                <a:spcPct val="80000"/>
              </a:lnSpc>
            </a:pPr>
            <a:endParaRPr lang="en-US" sz="2000">
              <a:solidFill>
                <a:schemeClr val="hlink"/>
              </a:solidFill>
            </a:endParaRPr>
          </a:p>
          <a:p>
            <a:pPr eaLnBrk="1" hangingPunct="1">
              <a:lnSpc>
                <a:spcPct val="80000"/>
              </a:lnSpc>
              <a:spcBef>
                <a:spcPct val="50000"/>
              </a:spcBef>
            </a:pPr>
            <a:r>
              <a:rPr lang="en-US" sz="2000">
                <a:solidFill>
                  <a:schemeClr val="hlink"/>
                </a:solidFill>
              </a:rPr>
              <a:t>Be cautious when providing personal/private information over the phone such as financial info (credit card numbers)</a:t>
            </a:r>
          </a:p>
          <a:p>
            <a:pPr eaLnBrk="1" hangingPunct="1">
              <a:lnSpc>
                <a:spcPct val="80000"/>
              </a:lnSpc>
              <a:spcBef>
                <a:spcPct val="50000"/>
              </a:spcBef>
            </a:pPr>
            <a:r>
              <a:rPr lang="en-US" sz="2000">
                <a:solidFill>
                  <a:schemeClr val="hlink"/>
                </a:solidFill>
              </a:rPr>
              <a:t>Take some time to learn where your money will be going </a:t>
            </a:r>
          </a:p>
          <a:p>
            <a:pPr eaLnBrk="1" hangingPunct="1">
              <a:lnSpc>
                <a:spcPct val="80000"/>
              </a:lnSpc>
              <a:spcBef>
                <a:spcPct val="50000"/>
              </a:spcBef>
            </a:pPr>
            <a:r>
              <a:rPr lang="en-US" sz="2000">
                <a:solidFill>
                  <a:schemeClr val="hlink"/>
                </a:solidFill>
              </a:rPr>
              <a:t>If uncomfortable making donations over the phone, request written material </a:t>
            </a:r>
          </a:p>
          <a:p>
            <a:pPr>
              <a:lnSpc>
                <a:spcPct val="80000"/>
              </a:lnSpc>
              <a:spcBef>
                <a:spcPct val="50000"/>
              </a:spcBef>
            </a:pPr>
            <a:endParaRPr lang="en-US" sz="2000">
              <a:solidFill>
                <a:schemeClr val="hlink"/>
              </a:solidFill>
            </a:endParaRPr>
          </a:p>
        </p:txBody>
      </p:sp>
      <p:sp>
        <p:nvSpPr>
          <p:cNvPr id="19459"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Prevention Techniques</a:t>
            </a:r>
            <a:r>
              <a:rPr lang="en-US" b="1">
                <a:solidFill>
                  <a:schemeClr val="hlink"/>
                </a:solidFill>
                <a:latin typeface="Garamond" pitchFamily="18" charset="0"/>
              </a:rPr>
              <a:t> </a:t>
            </a:r>
            <a:endParaRPr lang="en-CA"/>
          </a:p>
        </p:txBody>
      </p:sp>
    </p:spTree>
    <p:extLst>
      <p:ext uri="{BB962C8B-B14F-4D97-AF65-F5344CB8AC3E}">
        <p14:creationId xmlns:p14="http://schemas.microsoft.com/office/powerpoint/2010/main" val="377808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Wa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08920"/>
            <a:ext cx="46021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ctrTitle"/>
          </p:nvPr>
        </p:nvSpPr>
        <p:spPr>
          <a:xfrm>
            <a:off x="685800" y="381000"/>
            <a:ext cx="7772400" cy="1470025"/>
          </a:xfrm>
        </p:spPr>
        <p:txBody>
          <a:bodyPr/>
          <a:lstStyle/>
          <a:p>
            <a:pPr eaLnBrk="1" hangingPunct="1"/>
            <a:r>
              <a:rPr lang="en-US" b="1">
                <a:solidFill>
                  <a:schemeClr val="hlink"/>
                </a:solidFill>
              </a:rPr>
              <a:t>Identity Theft</a:t>
            </a:r>
            <a:endParaRPr lang="en-CA"/>
          </a:p>
        </p:txBody>
      </p:sp>
    </p:spTree>
    <p:extLst>
      <p:ext uri="{BB962C8B-B14F-4D97-AF65-F5344CB8AC3E}">
        <p14:creationId xmlns:p14="http://schemas.microsoft.com/office/powerpoint/2010/main" val="215063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ubTitle" idx="1"/>
          </p:nvPr>
        </p:nvSpPr>
        <p:spPr>
          <a:xfrm>
            <a:off x="1524000" y="2209800"/>
            <a:ext cx="6096000" cy="4114800"/>
          </a:xfrm>
          <a:noFill/>
        </p:spPr>
        <p:txBody>
          <a:bodyPr/>
          <a:lstStyle/>
          <a:p>
            <a:pPr>
              <a:lnSpc>
                <a:spcPct val="80000"/>
              </a:lnSpc>
            </a:pPr>
            <a:endParaRPr lang="en-US" sz="2000" b="1">
              <a:solidFill>
                <a:schemeClr val="hlink"/>
              </a:solidFill>
            </a:endParaRPr>
          </a:p>
          <a:p>
            <a:pPr eaLnBrk="1" hangingPunct="1">
              <a:lnSpc>
                <a:spcPct val="80000"/>
              </a:lnSpc>
              <a:spcBef>
                <a:spcPct val="50000"/>
              </a:spcBef>
            </a:pPr>
            <a:r>
              <a:rPr lang="en-US" sz="1800">
                <a:solidFill>
                  <a:schemeClr val="hlink"/>
                </a:solidFill>
              </a:rPr>
              <a:t>Occurs when someone steals or obtains your identification documents in order to impersonate you for reasons including financial fraud and criminal activities. </a:t>
            </a:r>
          </a:p>
          <a:p>
            <a:pPr eaLnBrk="1" hangingPunct="1">
              <a:lnSpc>
                <a:spcPct val="80000"/>
              </a:lnSpc>
              <a:spcBef>
                <a:spcPct val="50000"/>
              </a:spcBef>
            </a:pPr>
            <a:r>
              <a:rPr lang="en-US" sz="1800">
                <a:solidFill>
                  <a:schemeClr val="hlink"/>
                </a:solidFill>
              </a:rPr>
              <a:t>These </a:t>
            </a:r>
            <a:r>
              <a:rPr lang="en-US" sz="1800" b="1">
                <a:solidFill>
                  <a:schemeClr val="hlink"/>
                </a:solidFill>
              </a:rPr>
              <a:t>documents</a:t>
            </a:r>
            <a:r>
              <a:rPr lang="en-US" sz="1800">
                <a:solidFill>
                  <a:schemeClr val="hlink"/>
                </a:solidFill>
              </a:rPr>
              <a:t> include:</a:t>
            </a:r>
          </a:p>
          <a:p>
            <a:pPr marL="2171700" lvl="4" indent="-342900" algn="l" eaLnBrk="1" hangingPunct="1">
              <a:lnSpc>
                <a:spcPct val="80000"/>
              </a:lnSpc>
              <a:spcBef>
                <a:spcPct val="50000"/>
              </a:spcBef>
              <a:buFont typeface="Arial" charset="0"/>
              <a:buChar char="•"/>
            </a:pPr>
            <a:r>
              <a:rPr lang="en-US">
                <a:solidFill>
                  <a:schemeClr val="hlink"/>
                </a:solidFill>
              </a:rPr>
              <a:t>Driver’s License</a:t>
            </a:r>
          </a:p>
          <a:p>
            <a:pPr marL="2171700" lvl="4" indent="-342900" algn="l" eaLnBrk="1" hangingPunct="1">
              <a:lnSpc>
                <a:spcPct val="80000"/>
              </a:lnSpc>
              <a:spcBef>
                <a:spcPct val="50000"/>
              </a:spcBef>
              <a:buFont typeface="Arial" charset="0"/>
              <a:buChar char="•"/>
            </a:pPr>
            <a:r>
              <a:rPr lang="en-US">
                <a:solidFill>
                  <a:schemeClr val="hlink"/>
                </a:solidFill>
              </a:rPr>
              <a:t>Birth Certificate </a:t>
            </a:r>
          </a:p>
          <a:p>
            <a:pPr marL="2171700" lvl="4" indent="-342900" algn="l" eaLnBrk="1" hangingPunct="1">
              <a:lnSpc>
                <a:spcPct val="80000"/>
              </a:lnSpc>
              <a:spcBef>
                <a:spcPct val="50000"/>
              </a:spcBef>
              <a:buFont typeface="Arial" charset="0"/>
              <a:buChar char="•"/>
            </a:pPr>
            <a:r>
              <a:rPr lang="en-US">
                <a:solidFill>
                  <a:schemeClr val="hlink"/>
                </a:solidFill>
              </a:rPr>
              <a:t>SIN Card </a:t>
            </a:r>
          </a:p>
          <a:p>
            <a:pPr marL="2171700" lvl="4" indent="-342900" algn="l" eaLnBrk="1" hangingPunct="1">
              <a:lnSpc>
                <a:spcPct val="80000"/>
              </a:lnSpc>
              <a:spcBef>
                <a:spcPct val="50000"/>
              </a:spcBef>
              <a:buFont typeface="Arial" charset="0"/>
              <a:buChar char="•"/>
            </a:pPr>
            <a:r>
              <a:rPr lang="en-US">
                <a:solidFill>
                  <a:schemeClr val="hlink"/>
                </a:solidFill>
              </a:rPr>
              <a:t>Passport </a:t>
            </a:r>
          </a:p>
          <a:p>
            <a:pPr marL="2171700" lvl="4" indent="-342900" algn="l" eaLnBrk="1" hangingPunct="1">
              <a:lnSpc>
                <a:spcPct val="80000"/>
              </a:lnSpc>
              <a:spcBef>
                <a:spcPct val="50000"/>
              </a:spcBef>
              <a:buFont typeface="Arial" charset="0"/>
              <a:buChar char="•"/>
            </a:pPr>
            <a:r>
              <a:rPr lang="en-US">
                <a:solidFill>
                  <a:schemeClr val="hlink"/>
                </a:solidFill>
              </a:rPr>
              <a:t>Citizenship card </a:t>
            </a:r>
          </a:p>
          <a:p>
            <a:pPr marL="2171700" lvl="4" indent="-342900" algn="l" eaLnBrk="1" hangingPunct="1">
              <a:lnSpc>
                <a:spcPct val="80000"/>
              </a:lnSpc>
              <a:spcBef>
                <a:spcPct val="50000"/>
              </a:spcBef>
              <a:buFont typeface="Arial" charset="0"/>
              <a:buChar char="•"/>
            </a:pPr>
            <a:r>
              <a:rPr lang="en-US">
                <a:solidFill>
                  <a:schemeClr val="hlink"/>
                </a:solidFill>
              </a:rPr>
              <a:t>Permanent Resident card</a:t>
            </a:r>
          </a:p>
          <a:p>
            <a:pPr>
              <a:lnSpc>
                <a:spcPct val="80000"/>
              </a:lnSpc>
            </a:pPr>
            <a:endParaRPr lang="en-US" sz="1800" b="1">
              <a:solidFill>
                <a:schemeClr val="hlink"/>
              </a:solidFill>
            </a:endParaRPr>
          </a:p>
        </p:txBody>
      </p:sp>
      <p:sp>
        <p:nvSpPr>
          <p:cNvPr id="21507"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Identity Theft</a:t>
            </a:r>
            <a:endParaRPr lang="en-CA"/>
          </a:p>
        </p:txBody>
      </p:sp>
    </p:spTree>
    <p:extLst>
      <p:ext uri="{BB962C8B-B14F-4D97-AF65-F5344CB8AC3E}">
        <p14:creationId xmlns:p14="http://schemas.microsoft.com/office/powerpoint/2010/main" val="287097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ubTitle" idx="1"/>
          </p:nvPr>
        </p:nvSpPr>
        <p:spPr>
          <a:xfrm>
            <a:off x="611560" y="2492896"/>
            <a:ext cx="7654925" cy="3657600"/>
          </a:xfrm>
          <a:noFill/>
        </p:spPr>
        <p:txBody>
          <a:bodyPr/>
          <a:lstStyle/>
          <a:p>
            <a:pPr eaLnBrk="1" hangingPunct="1">
              <a:lnSpc>
                <a:spcPct val="80000"/>
              </a:lnSpc>
              <a:spcBef>
                <a:spcPct val="50000"/>
              </a:spcBef>
            </a:pPr>
            <a:r>
              <a:rPr lang="en-US" sz="2000" b="1" dirty="0"/>
              <a:t>Over 6000 seniors become victims of fraud each year in Alberta</a:t>
            </a:r>
          </a:p>
          <a:p>
            <a:pPr eaLnBrk="1" hangingPunct="1">
              <a:lnSpc>
                <a:spcPct val="80000"/>
              </a:lnSpc>
              <a:spcBef>
                <a:spcPct val="50000"/>
              </a:spcBef>
            </a:pPr>
            <a:endParaRPr lang="en-US" sz="2000" b="1" dirty="0"/>
          </a:p>
          <a:p>
            <a:pPr eaLnBrk="1" hangingPunct="1">
              <a:lnSpc>
                <a:spcPct val="80000"/>
              </a:lnSpc>
              <a:spcBef>
                <a:spcPct val="50000"/>
              </a:spcBef>
            </a:pPr>
            <a:r>
              <a:rPr lang="en-US" sz="2000" b="1" dirty="0"/>
              <a:t>Most frauds are not reported because victims often feel embarrassed</a:t>
            </a:r>
          </a:p>
          <a:p>
            <a:pPr eaLnBrk="1" hangingPunct="1">
              <a:lnSpc>
                <a:spcPct val="80000"/>
              </a:lnSpc>
              <a:spcBef>
                <a:spcPct val="50000"/>
              </a:spcBef>
            </a:pPr>
            <a:endParaRPr lang="en-US" sz="2000" b="1" dirty="0"/>
          </a:p>
          <a:p>
            <a:pPr eaLnBrk="1" hangingPunct="1">
              <a:lnSpc>
                <a:spcPct val="80000"/>
              </a:lnSpc>
              <a:spcBef>
                <a:spcPct val="50000"/>
              </a:spcBef>
            </a:pPr>
            <a:r>
              <a:rPr lang="en-US" sz="2000" b="1" dirty="0">
                <a:solidFill>
                  <a:schemeClr val="hlink"/>
                </a:solidFill>
              </a:rPr>
              <a:t>      </a:t>
            </a:r>
            <a:r>
              <a:rPr lang="en-US" sz="2000" b="1" dirty="0">
                <a:solidFill>
                  <a:srgbClr val="800000"/>
                </a:solidFill>
              </a:rPr>
              <a:t>DO NOT FEEL EMBARRASSED</a:t>
            </a:r>
          </a:p>
          <a:p>
            <a:pPr eaLnBrk="1" hangingPunct="1">
              <a:lnSpc>
                <a:spcPct val="80000"/>
              </a:lnSpc>
              <a:spcBef>
                <a:spcPct val="50000"/>
              </a:spcBef>
            </a:pPr>
            <a:endParaRPr lang="en-US" sz="2000" b="1" dirty="0">
              <a:solidFill>
                <a:srgbClr val="800000"/>
              </a:solidFill>
            </a:endParaRPr>
          </a:p>
          <a:p>
            <a:pPr eaLnBrk="1" hangingPunct="1">
              <a:lnSpc>
                <a:spcPct val="80000"/>
              </a:lnSpc>
              <a:spcBef>
                <a:spcPct val="50000"/>
              </a:spcBef>
            </a:pPr>
            <a:r>
              <a:rPr lang="en-US" sz="2000" b="1" dirty="0"/>
              <a:t>If you think you may have been victimized, please report it to the police. </a:t>
            </a:r>
          </a:p>
          <a:p>
            <a:pPr eaLnBrk="1" hangingPunct="1">
              <a:lnSpc>
                <a:spcPct val="80000"/>
              </a:lnSpc>
              <a:spcBef>
                <a:spcPct val="50000"/>
              </a:spcBef>
            </a:pPr>
            <a:endParaRPr lang="en-US" altLang="en-US" sz="2000" dirty="0">
              <a:solidFill>
                <a:schemeClr val="hlink"/>
              </a:solidFill>
            </a:endParaRPr>
          </a:p>
        </p:txBody>
      </p:sp>
    </p:spTree>
    <p:extLst>
      <p:ext uri="{BB962C8B-B14F-4D97-AF65-F5344CB8AC3E}">
        <p14:creationId xmlns:p14="http://schemas.microsoft.com/office/powerpoint/2010/main" val="280228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000">
              <a:solidFill>
                <a:schemeClr val="hlink"/>
              </a:solidFill>
            </a:endParaRPr>
          </a:p>
          <a:p>
            <a:pPr>
              <a:lnSpc>
                <a:spcPct val="80000"/>
              </a:lnSpc>
            </a:pPr>
            <a:r>
              <a:rPr lang="en-US" sz="2000">
                <a:solidFill>
                  <a:schemeClr val="hlink"/>
                </a:solidFill>
              </a:rPr>
              <a:t>Criminals may obtain your info by…</a:t>
            </a:r>
          </a:p>
          <a:p>
            <a:pPr>
              <a:lnSpc>
                <a:spcPct val="80000"/>
              </a:lnSpc>
            </a:pPr>
            <a:endParaRPr lang="en-US" sz="2000">
              <a:solidFill>
                <a:schemeClr val="hlink"/>
              </a:solidFill>
            </a:endParaRPr>
          </a:p>
          <a:p>
            <a:pPr eaLnBrk="1" hangingPunct="1">
              <a:lnSpc>
                <a:spcPct val="80000"/>
              </a:lnSpc>
            </a:pPr>
            <a:r>
              <a:rPr lang="en-US" sz="2000">
                <a:solidFill>
                  <a:schemeClr val="hlink"/>
                </a:solidFill>
              </a:rPr>
              <a:t>Theft of wallets, purses.</a:t>
            </a:r>
          </a:p>
          <a:p>
            <a:pPr eaLnBrk="1" hangingPunct="1">
              <a:lnSpc>
                <a:spcPct val="80000"/>
              </a:lnSpc>
            </a:pPr>
            <a:r>
              <a:rPr lang="en-US" sz="2000">
                <a:solidFill>
                  <a:schemeClr val="hlink"/>
                </a:solidFill>
              </a:rPr>
              <a:t>Mail Theft</a:t>
            </a:r>
          </a:p>
          <a:p>
            <a:pPr eaLnBrk="1" hangingPunct="1">
              <a:lnSpc>
                <a:spcPct val="80000"/>
              </a:lnSpc>
            </a:pPr>
            <a:r>
              <a:rPr lang="en-US" sz="2000">
                <a:solidFill>
                  <a:schemeClr val="hlink"/>
                </a:solidFill>
              </a:rPr>
              <a:t>Vehicle Theft / Theft from Vehicle</a:t>
            </a:r>
          </a:p>
          <a:p>
            <a:pPr eaLnBrk="1" hangingPunct="1">
              <a:lnSpc>
                <a:spcPct val="80000"/>
              </a:lnSpc>
            </a:pPr>
            <a:r>
              <a:rPr lang="en-US" sz="2000">
                <a:solidFill>
                  <a:schemeClr val="hlink"/>
                </a:solidFill>
              </a:rPr>
              <a:t>Dumpster-Diving</a:t>
            </a:r>
          </a:p>
          <a:p>
            <a:pPr eaLnBrk="1" hangingPunct="1">
              <a:lnSpc>
                <a:spcPct val="80000"/>
              </a:lnSpc>
            </a:pPr>
            <a:r>
              <a:rPr lang="en-US" sz="2000">
                <a:solidFill>
                  <a:schemeClr val="hlink"/>
                </a:solidFill>
              </a:rPr>
              <a:t>Shoulder-Surfing </a:t>
            </a:r>
          </a:p>
          <a:p>
            <a:pPr eaLnBrk="1" hangingPunct="1">
              <a:lnSpc>
                <a:spcPct val="80000"/>
              </a:lnSpc>
            </a:pPr>
            <a:r>
              <a:rPr lang="en-US" sz="2000">
                <a:solidFill>
                  <a:schemeClr val="hlink"/>
                </a:solidFill>
              </a:rPr>
              <a:t>Card Skimming</a:t>
            </a:r>
          </a:p>
          <a:p>
            <a:pPr eaLnBrk="1" hangingPunct="1">
              <a:lnSpc>
                <a:spcPct val="80000"/>
              </a:lnSpc>
            </a:pPr>
            <a:r>
              <a:rPr lang="en-US" sz="2000">
                <a:solidFill>
                  <a:schemeClr val="hlink"/>
                </a:solidFill>
              </a:rPr>
              <a:t>E-mail / Web Site Spoofing</a:t>
            </a:r>
          </a:p>
          <a:p>
            <a:pPr>
              <a:lnSpc>
                <a:spcPct val="80000"/>
              </a:lnSpc>
            </a:pPr>
            <a:endParaRPr lang="en-US" sz="2000">
              <a:solidFill>
                <a:schemeClr val="hlink"/>
              </a:solidFill>
            </a:endParaRPr>
          </a:p>
        </p:txBody>
      </p:sp>
      <p:sp>
        <p:nvSpPr>
          <p:cNvPr id="22531" name="Title 1"/>
          <p:cNvSpPr>
            <a:spLocks noGrp="1"/>
          </p:cNvSpPr>
          <p:nvPr>
            <p:ph type="ctrTitle"/>
          </p:nvPr>
        </p:nvSpPr>
        <p:spPr>
          <a:xfrm>
            <a:off x="685800" y="381000"/>
            <a:ext cx="7772400" cy="1470025"/>
          </a:xfrm>
        </p:spPr>
        <p:txBody>
          <a:bodyPr/>
          <a:lstStyle/>
          <a:p>
            <a:pPr eaLnBrk="1" hangingPunct="1"/>
            <a:r>
              <a:rPr lang="en-US" b="1">
                <a:solidFill>
                  <a:schemeClr val="hlink"/>
                </a:solidFill>
              </a:rPr>
              <a:t>Identity Theft</a:t>
            </a:r>
            <a:endParaRPr lang="en-CA"/>
          </a:p>
        </p:txBody>
      </p:sp>
    </p:spTree>
    <p:extLst>
      <p:ext uri="{BB962C8B-B14F-4D97-AF65-F5344CB8AC3E}">
        <p14:creationId xmlns:p14="http://schemas.microsoft.com/office/powerpoint/2010/main" val="1625318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6"/>
          <p:cNvSpPr>
            <a:spLocks noGrp="1" noChangeArrowheads="1"/>
          </p:cNvSpPr>
          <p:nvPr>
            <p:ph type="subTitle" idx="1"/>
          </p:nvPr>
        </p:nvSpPr>
        <p:spPr>
          <a:xfrm>
            <a:off x="1524000" y="2057400"/>
            <a:ext cx="6096000" cy="4114800"/>
          </a:xfrm>
        </p:spPr>
        <p:txBody>
          <a:bodyPr/>
          <a:lstStyle/>
          <a:p>
            <a:pPr marL="342900" indent="-342900">
              <a:lnSpc>
                <a:spcPct val="80000"/>
              </a:lnSpc>
              <a:buFont typeface="Arial" charset="0"/>
              <a:buNone/>
              <a:defRPr/>
            </a:pPr>
            <a:endParaRPr lang="en-US" sz="2400" b="1">
              <a:solidFill>
                <a:schemeClr val="hlink"/>
              </a:solidFill>
            </a:endParaRPr>
          </a:p>
          <a:p>
            <a:pPr marL="342900" indent="-342900">
              <a:lnSpc>
                <a:spcPct val="80000"/>
              </a:lnSpc>
              <a:buFont typeface="Arial" charset="0"/>
              <a:buNone/>
              <a:defRPr/>
            </a:pPr>
            <a:r>
              <a:rPr lang="en-US" sz="2400" b="1">
                <a:solidFill>
                  <a:schemeClr val="hlink"/>
                </a:solidFill>
              </a:rPr>
              <a:t>Three Ways to protect yourself from Identity Theft;</a:t>
            </a:r>
          </a:p>
          <a:p>
            <a:pPr marL="342900" indent="-342900">
              <a:lnSpc>
                <a:spcPct val="80000"/>
              </a:lnSpc>
              <a:buFont typeface="Arial" charset="0"/>
              <a:buNone/>
              <a:defRPr/>
            </a:pPr>
            <a:endParaRPr lang="en-US" sz="2400" b="1">
              <a:solidFill>
                <a:schemeClr val="hlink"/>
              </a:solidFill>
            </a:endParaRPr>
          </a:p>
          <a:p>
            <a:pPr marL="342900" indent="-342900" eaLnBrk="1" hangingPunct="1">
              <a:lnSpc>
                <a:spcPct val="80000"/>
              </a:lnSpc>
              <a:defRPr/>
            </a:pPr>
            <a:r>
              <a:rPr lang="en-US" sz="2000" b="1">
                <a:solidFill>
                  <a:schemeClr val="hlink"/>
                </a:solidFill>
              </a:rPr>
              <a:t>Guard your personal information.</a:t>
            </a:r>
          </a:p>
          <a:p>
            <a:pPr marL="342900" indent="-342900" eaLnBrk="1" hangingPunct="1">
              <a:lnSpc>
                <a:spcPct val="80000"/>
              </a:lnSpc>
              <a:defRPr/>
            </a:pPr>
            <a:endParaRPr lang="en-US" sz="2000" b="1">
              <a:solidFill>
                <a:schemeClr val="hlink"/>
              </a:solidFill>
              <a:effectLst>
                <a:outerShdw blurRad="38100" dist="38100" dir="2700000" algn="tl">
                  <a:srgbClr val="C0C0C0"/>
                </a:outerShdw>
              </a:effectLst>
            </a:endParaRPr>
          </a:p>
          <a:p>
            <a:pPr marL="342900" indent="-342900" eaLnBrk="1" hangingPunct="1">
              <a:lnSpc>
                <a:spcPct val="80000"/>
              </a:lnSpc>
              <a:defRPr/>
            </a:pPr>
            <a:r>
              <a:rPr lang="en-US" sz="2000" b="1">
                <a:solidFill>
                  <a:schemeClr val="hlink"/>
                </a:solidFill>
              </a:rPr>
              <a:t>Keep your computer and it’s contents safe.</a:t>
            </a:r>
          </a:p>
          <a:p>
            <a:pPr marL="342900" indent="-342900" eaLnBrk="1" hangingPunct="1">
              <a:lnSpc>
                <a:spcPct val="80000"/>
              </a:lnSpc>
              <a:defRPr/>
            </a:pPr>
            <a:endParaRPr lang="en-US" sz="2000" b="1">
              <a:solidFill>
                <a:schemeClr val="hlink"/>
              </a:solidFill>
            </a:endParaRPr>
          </a:p>
          <a:p>
            <a:pPr marL="342900" indent="-342900" eaLnBrk="1" hangingPunct="1">
              <a:lnSpc>
                <a:spcPct val="80000"/>
              </a:lnSpc>
              <a:defRPr/>
            </a:pPr>
            <a:r>
              <a:rPr lang="en-US" sz="2000" b="1">
                <a:solidFill>
                  <a:schemeClr val="hlink"/>
                </a:solidFill>
              </a:rPr>
              <a:t>Be vigilant. </a:t>
            </a:r>
          </a:p>
          <a:p>
            <a:pPr marL="342900" indent="-342900">
              <a:lnSpc>
                <a:spcPct val="80000"/>
              </a:lnSpc>
              <a:buFont typeface="Arial" charset="0"/>
              <a:buNone/>
              <a:defRPr/>
            </a:pPr>
            <a:endParaRPr lang="en-US" sz="2000" b="1" dirty="0">
              <a:solidFill>
                <a:schemeClr val="hlink"/>
              </a:solidFill>
            </a:endParaRPr>
          </a:p>
        </p:txBody>
      </p:sp>
      <p:sp>
        <p:nvSpPr>
          <p:cNvPr id="23555" name="Title 1"/>
          <p:cNvSpPr>
            <a:spLocks noGrp="1"/>
          </p:cNvSpPr>
          <p:nvPr>
            <p:ph type="ctrTitle"/>
          </p:nvPr>
        </p:nvSpPr>
        <p:spPr>
          <a:xfrm>
            <a:off x="685800" y="228600"/>
            <a:ext cx="7772400" cy="1470025"/>
          </a:xfrm>
        </p:spPr>
        <p:txBody>
          <a:bodyPr/>
          <a:lstStyle/>
          <a:p>
            <a:pPr eaLnBrk="1" hangingPunct="1"/>
            <a:r>
              <a:rPr lang="en-US" b="1">
                <a:solidFill>
                  <a:schemeClr val="hlink"/>
                </a:solidFill>
              </a:rPr>
              <a:t>Identity Theft</a:t>
            </a:r>
            <a:endParaRPr lang="en-CA"/>
          </a:p>
        </p:txBody>
      </p:sp>
    </p:spTree>
    <p:extLst>
      <p:ext uri="{BB962C8B-B14F-4D97-AF65-F5344CB8AC3E}">
        <p14:creationId xmlns:p14="http://schemas.microsoft.com/office/powerpoint/2010/main" val="151278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ubTitle" idx="1"/>
          </p:nvPr>
        </p:nvSpPr>
        <p:spPr>
          <a:xfrm>
            <a:off x="1524000" y="2057400"/>
            <a:ext cx="6096000" cy="4114800"/>
          </a:xfrm>
          <a:noFill/>
        </p:spPr>
        <p:txBody>
          <a:bodyPr/>
          <a:lstStyle/>
          <a:p>
            <a:pPr marL="342900" indent="-342900">
              <a:lnSpc>
                <a:spcPct val="80000"/>
              </a:lnSpc>
            </a:pPr>
            <a:r>
              <a:rPr lang="en-US" sz="2400" b="1">
                <a:solidFill>
                  <a:schemeClr val="hlink"/>
                </a:solidFill>
              </a:rPr>
              <a:t>If you believe your identity may have been stolen:</a:t>
            </a:r>
          </a:p>
          <a:p>
            <a:pPr marL="342900" indent="-342900">
              <a:lnSpc>
                <a:spcPct val="80000"/>
              </a:lnSpc>
            </a:pPr>
            <a:endParaRPr lang="en-US" sz="2400" b="1">
              <a:solidFill>
                <a:schemeClr val="hlink"/>
              </a:solidFill>
            </a:endParaRPr>
          </a:p>
          <a:p>
            <a:pPr marL="342900" indent="-342900" eaLnBrk="1" hangingPunct="1">
              <a:lnSpc>
                <a:spcPct val="80000"/>
              </a:lnSpc>
              <a:spcBef>
                <a:spcPct val="50000"/>
              </a:spcBef>
            </a:pPr>
            <a:r>
              <a:rPr lang="en-US" sz="2000">
                <a:solidFill>
                  <a:schemeClr val="hlink"/>
                </a:solidFill>
              </a:rPr>
              <a:t>Contact the police</a:t>
            </a:r>
          </a:p>
          <a:p>
            <a:pPr marL="342900" indent="-342900" eaLnBrk="1" hangingPunct="1">
              <a:lnSpc>
                <a:spcPct val="80000"/>
              </a:lnSpc>
              <a:spcBef>
                <a:spcPct val="50000"/>
              </a:spcBef>
            </a:pPr>
            <a:r>
              <a:rPr lang="en-US" sz="2000">
                <a:solidFill>
                  <a:schemeClr val="hlink"/>
                </a:solidFill>
              </a:rPr>
              <a:t>Call your credit card companies and financial institutions</a:t>
            </a:r>
          </a:p>
          <a:p>
            <a:pPr marL="342900" indent="-342900" eaLnBrk="1" hangingPunct="1">
              <a:lnSpc>
                <a:spcPct val="80000"/>
              </a:lnSpc>
              <a:spcBef>
                <a:spcPct val="50000"/>
              </a:spcBef>
            </a:pPr>
            <a:r>
              <a:rPr lang="en-US" sz="2000">
                <a:solidFill>
                  <a:schemeClr val="hlink"/>
                </a:solidFill>
              </a:rPr>
              <a:t>Call Human Resources Development Canada If your SIN card is missing</a:t>
            </a:r>
          </a:p>
          <a:p>
            <a:pPr marL="342900" indent="-342900" eaLnBrk="1" hangingPunct="1">
              <a:lnSpc>
                <a:spcPct val="80000"/>
              </a:lnSpc>
              <a:spcBef>
                <a:spcPct val="50000"/>
              </a:spcBef>
            </a:pPr>
            <a:r>
              <a:rPr lang="en-US" sz="2000">
                <a:solidFill>
                  <a:schemeClr val="hlink"/>
                </a:solidFill>
              </a:rPr>
              <a:t>Call Phone Busters </a:t>
            </a:r>
          </a:p>
          <a:p>
            <a:pPr marL="342900" indent="-342900" eaLnBrk="1" hangingPunct="1">
              <a:lnSpc>
                <a:spcPct val="80000"/>
              </a:lnSpc>
              <a:spcBef>
                <a:spcPct val="50000"/>
              </a:spcBef>
            </a:pPr>
            <a:r>
              <a:rPr lang="en-US" sz="2000">
                <a:solidFill>
                  <a:schemeClr val="hlink"/>
                </a:solidFill>
              </a:rPr>
              <a:t>Call RECOL (Reporting Economic Crime Online)</a:t>
            </a:r>
          </a:p>
          <a:p>
            <a:pPr marL="342900" indent="-342900">
              <a:lnSpc>
                <a:spcPct val="80000"/>
              </a:lnSpc>
              <a:spcBef>
                <a:spcPct val="50000"/>
              </a:spcBef>
            </a:pPr>
            <a:endParaRPr lang="en-US" sz="2000">
              <a:solidFill>
                <a:schemeClr val="hlink"/>
              </a:solidFill>
            </a:endParaRPr>
          </a:p>
        </p:txBody>
      </p:sp>
      <p:sp>
        <p:nvSpPr>
          <p:cNvPr id="24579" name="Title 1"/>
          <p:cNvSpPr>
            <a:spLocks noGrp="1"/>
          </p:cNvSpPr>
          <p:nvPr>
            <p:ph type="ctrTitle"/>
          </p:nvPr>
        </p:nvSpPr>
        <p:spPr>
          <a:xfrm>
            <a:off x="685800" y="381000"/>
            <a:ext cx="7772400" cy="1470025"/>
          </a:xfrm>
        </p:spPr>
        <p:txBody>
          <a:bodyPr/>
          <a:lstStyle/>
          <a:p>
            <a:pPr eaLnBrk="1" hangingPunct="1"/>
            <a:r>
              <a:rPr lang="en-US" b="1">
                <a:solidFill>
                  <a:schemeClr val="hlink"/>
                </a:solidFill>
              </a:rPr>
              <a:t>Identity Theft</a:t>
            </a:r>
            <a:endParaRPr lang="en-CA"/>
          </a:p>
        </p:txBody>
      </p:sp>
    </p:spTree>
    <p:extLst>
      <p:ext uri="{BB962C8B-B14F-4D97-AF65-F5344CB8AC3E}">
        <p14:creationId xmlns:p14="http://schemas.microsoft.com/office/powerpoint/2010/main" val="390193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ubTitle" idx="1"/>
          </p:nvPr>
        </p:nvSpPr>
        <p:spPr>
          <a:xfrm>
            <a:off x="2057400" y="2057400"/>
            <a:ext cx="6096000" cy="4114800"/>
          </a:xfrm>
          <a:noFill/>
        </p:spPr>
        <p:txBody>
          <a:bodyPr/>
          <a:lstStyle/>
          <a:p>
            <a:pPr>
              <a:lnSpc>
                <a:spcPct val="80000"/>
              </a:lnSpc>
            </a:pPr>
            <a:endParaRPr lang="en-US" sz="2400" b="1">
              <a:solidFill>
                <a:schemeClr val="hlink"/>
              </a:solidFill>
            </a:endParaRPr>
          </a:p>
          <a:p>
            <a:pPr>
              <a:lnSpc>
                <a:spcPct val="80000"/>
              </a:lnSpc>
            </a:pPr>
            <a:endParaRPr lang="en-US" sz="2400" b="1">
              <a:solidFill>
                <a:schemeClr val="hlink"/>
              </a:solidFill>
            </a:endParaRPr>
          </a:p>
        </p:txBody>
      </p:sp>
      <p:pic>
        <p:nvPicPr>
          <p:cNvPr id="25603" name="Picture 7" descr="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514600"/>
            <a:ext cx="43434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Internet and E- Mail Fraud</a:t>
            </a:r>
            <a:endParaRPr lang="en-CA"/>
          </a:p>
        </p:txBody>
      </p:sp>
    </p:spTree>
    <p:extLst>
      <p:ext uri="{BB962C8B-B14F-4D97-AF65-F5344CB8AC3E}">
        <p14:creationId xmlns:p14="http://schemas.microsoft.com/office/powerpoint/2010/main" val="908658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eaLnBrk="1" hangingPunct="1">
              <a:lnSpc>
                <a:spcPct val="80000"/>
              </a:lnSpc>
              <a:spcBef>
                <a:spcPct val="50000"/>
              </a:spcBef>
            </a:pPr>
            <a:r>
              <a:rPr lang="en-US" sz="2000">
                <a:solidFill>
                  <a:schemeClr val="hlink"/>
                </a:solidFill>
              </a:rPr>
              <a:t>Internet and e-mail are  great resources  </a:t>
            </a:r>
          </a:p>
          <a:p>
            <a:pPr eaLnBrk="1" hangingPunct="1">
              <a:lnSpc>
                <a:spcPct val="80000"/>
              </a:lnSpc>
              <a:spcBef>
                <a:spcPct val="50000"/>
              </a:spcBef>
            </a:pPr>
            <a:r>
              <a:rPr lang="en-US" sz="2000">
                <a:solidFill>
                  <a:schemeClr val="hlink"/>
                </a:solidFill>
              </a:rPr>
              <a:t>Criminals search for victims on the internet</a:t>
            </a:r>
          </a:p>
          <a:p>
            <a:pPr eaLnBrk="1" hangingPunct="1">
              <a:lnSpc>
                <a:spcPct val="80000"/>
              </a:lnSpc>
              <a:spcBef>
                <a:spcPct val="50000"/>
              </a:spcBef>
            </a:pPr>
            <a:r>
              <a:rPr lang="en-US" sz="2000">
                <a:solidFill>
                  <a:schemeClr val="hlink"/>
                </a:solidFill>
              </a:rPr>
              <a:t>Criminals use this method more often with the same scams they use over the phone</a:t>
            </a:r>
          </a:p>
          <a:p>
            <a:pPr eaLnBrk="1" hangingPunct="1">
              <a:lnSpc>
                <a:spcPct val="80000"/>
              </a:lnSpc>
              <a:spcBef>
                <a:spcPct val="50000"/>
              </a:spcBef>
            </a:pPr>
            <a:r>
              <a:rPr lang="en-US" sz="2000">
                <a:solidFill>
                  <a:schemeClr val="hlink"/>
                </a:solidFill>
              </a:rPr>
              <a:t>Research unknown companies. Look for “secure” sites when ordering on the internet</a:t>
            </a:r>
          </a:p>
        </p:txBody>
      </p:sp>
      <p:sp>
        <p:nvSpPr>
          <p:cNvPr id="26627" name="Title 1"/>
          <p:cNvSpPr>
            <a:spLocks noGrp="1"/>
          </p:cNvSpPr>
          <p:nvPr>
            <p:ph type="ctrTitle"/>
          </p:nvPr>
        </p:nvSpPr>
        <p:spPr>
          <a:xfrm>
            <a:off x="685800" y="228600"/>
            <a:ext cx="7772400" cy="1470025"/>
          </a:xfrm>
        </p:spPr>
        <p:txBody>
          <a:bodyPr/>
          <a:lstStyle/>
          <a:p>
            <a:pPr eaLnBrk="1" hangingPunct="1"/>
            <a:r>
              <a:rPr lang="en-US" b="1">
                <a:solidFill>
                  <a:schemeClr val="hlink"/>
                </a:solidFill>
              </a:rPr>
              <a:t>Internet and Email Fraud</a:t>
            </a:r>
            <a:br>
              <a:rPr lang="en-US" b="1">
                <a:solidFill>
                  <a:schemeClr val="hlink"/>
                </a:solidFill>
              </a:rPr>
            </a:br>
            <a:endParaRPr lang="en-CA"/>
          </a:p>
        </p:txBody>
      </p:sp>
    </p:spTree>
    <p:extLst>
      <p:ext uri="{BB962C8B-B14F-4D97-AF65-F5344CB8AC3E}">
        <p14:creationId xmlns:p14="http://schemas.microsoft.com/office/powerpoint/2010/main" val="1006232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a:lnSpc>
                <a:spcPct val="80000"/>
              </a:lnSpc>
            </a:pPr>
            <a:endParaRPr lang="en-US" sz="2400" b="1">
              <a:solidFill>
                <a:schemeClr val="hlink"/>
              </a:solidFill>
            </a:endParaRPr>
          </a:p>
          <a:p>
            <a:pPr eaLnBrk="1" hangingPunct="1">
              <a:lnSpc>
                <a:spcPct val="80000"/>
              </a:lnSpc>
              <a:spcBef>
                <a:spcPct val="50000"/>
              </a:spcBef>
            </a:pPr>
            <a:r>
              <a:rPr lang="en-US" sz="2000">
                <a:solidFill>
                  <a:schemeClr val="hlink"/>
                </a:solidFill>
              </a:rPr>
              <a:t>After the events of Hurricane Katrina, many wanted to make donations to the victims of the disaster</a:t>
            </a:r>
          </a:p>
          <a:p>
            <a:pPr eaLnBrk="1" hangingPunct="1">
              <a:lnSpc>
                <a:spcPct val="80000"/>
              </a:lnSpc>
              <a:spcBef>
                <a:spcPct val="50000"/>
              </a:spcBef>
            </a:pPr>
            <a:r>
              <a:rPr lang="en-US" sz="2000">
                <a:solidFill>
                  <a:schemeClr val="hlink"/>
                </a:solidFill>
              </a:rPr>
              <a:t>However, many criminals took advantage of the situation by creating fake donation web sites</a:t>
            </a:r>
          </a:p>
          <a:p>
            <a:pPr eaLnBrk="1" hangingPunct="1">
              <a:lnSpc>
                <a:spcPct val="80000"/>
              </a:lnSpc>
              <a:spcBef>
                <a:spcPct val="50000"/>
              </a:spcBef>
            </a:pPr>
            <a:r>
              <a:rPr lang="en-US" sz="2000">
                <a:solidFill>
                  <a:schemeClr val="hlink"/>
                </a:solidFill>
              </a:rPr>
              <a:t>The FBI estimated 2,300 fraudulent web sites</a:t>
            </a:r>
          </a:p>
          <a:p>
            <a:pPr>
              <a:lnSpc>
                <a:spcPct val="80000"/>
              </a:lnSpc>
              <a:spcBef>
                <a:spcPct val="50000"/>
              </a:spcBef>
            </a:pPr>
            <a:endParaRPr lang="en-US" sz="2000" b="1">
              <a:solidFill>
                <a:schemeClr val="hlink"/>
              </a:solidFill>
            </a:endParaRPr>
          </a:p>
        </p:txBody>
      </p:sp>
      <p:sp>
        <p:nvSpPr>
          <p:cNvPr id="27651" name="Title 1"/>
          <p:cNvSpPr>
            <a:spLocks noGrp="1"/>
          </p:cNvSpPr>
          <p:nvPr>
            <p:ph type="ctrTitle"/>
          </p:nvPr>
        </p:nvSpPr>
        <p:spPr>
          <a:xfrm>
            <a:off x="685800" y="381000"/>
            <a:ext cx="7772400" cy="1470025"/>
          </a:xfrm>
        </p:spPr>
        <p:txBody>
          <a:bodyPr/>
          <a:lstStyle/>
          <a:p>
            <a:pPr eaLnBrk="1" hangingPunct="1"/>
            <a:r>
              <a:rPr lang="en-US" b="1">
                <a:solidFill>
                  <a:schemeClr val="hlink"/>
                </a:solidFill>
              </a:rPr>
              <a:t>Internet Hoax Example</a:t>
            </a:r>
            <a:endParaRPr lang="en-CA"/>
          </a:p>
        </p:txBody>
      </p:sp>
    </p:spTree>
    <p:extLst>
      <p:ext uri="{BB962C8B-B14F-4D97-AF65-F5344CB8AC3E}">
        <p14:creationId xmlns:p14="http://schemas.microsoft.com/office/powerpoint/2010/main" val="4115060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04664"/>
            <a:ext cx="7403930" cy="1028700"/>
          </a:xfrm>
          <a:prstGeom prst="rect">
            <a:avLst/>
          </a:prstGeom>
          <a:noFill/>
        </p:spPr>
        <p:txBody>
          <a:bodyPr lIns="57540" tIns="28771" rIns="57540" bIns="28771" anchor="ctr">
            <a:normAutofit fontScale="85000" lnSpcReduction="10000"/>
          </a:bodyPr>
          <a:lstStyle/>
          <a:p>
            <a:pPr algn="ctr" eaLnBrk="1" hangingPunct="1">
              <a:defRPr/>
            </a:pPr>
            <a:r>
              <a:rPr lang="en-CA" sz="4500" b="1" dirty="0">
                <a:effectLst>
                  <a:outerShdw blurRad="38100" dist="38100" dir="2700000" algn="tl">
                    <a:srgbClr val="000000">
                      <a:alpha val="43137"/>
                    </a:srgbClr>
                  </a:outerShdw>
                </a:effectLst>
                <a:latin typeface="Stencil" pitchFamily="82" charset="0"/>
              </a:rPr>
              <a:t>Example of email Phishing</a:t>
            </a:r>
          </a:p>
        </p:txBody>
      </p:sp>
      <p:sp>
        <p:nvSpPr>
          <p:cNvPr id="17412" name="Slide Number Placeholder 3"/>
          <p:cNvSpPr>
            <a:spLocks noGrp="1"/>
          </p:cNvSpPr>
          <p:nvPr>
            <p:ph type="sldNum" sz="quarter" idx="4294967295"/>
          </p:nvPr>
        </p:nvSpPr>
        <p:spPr bwMode="auto">
          <a:xfrm>
            <a:off x="6553215" y="6356748"/>
            <a:ext cx="2133273"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52" tIns="28776" rIns="57552" bIns="28776"/>
          <a:lstStyle>
            <a:lvl1pPr>
              <a:defRPr sz="1800">
                <a:solidFill>
                  <a:schemeClr val="tx1"/>
                </a:solidFill>
                <a:latin typeface="Arial" charset="0"/>
              </a:defRPr>
            </a:lvl1pPr>
            <a:lvl2pPr marL="467613" indent="-179851">
              <a:defRPr sz="1800">
                <a:solidFill>
                  <a:schemeClr val="tx1"/>
                </a:solidFill>
                <a:latin typeface="Arial" charset="0"/>
              </a:defRPr>
            </a:lvl2pPr>
            <a:lvl3pPr marL="719404" indent="-143881">
              <a:defRPr sz="1800">
                <a:solidFill>
                  <a:schemeClr val="tx1"/>
                </a:solidFill>
                <a:latin typeface="Arial" charset="0"/>
              </a:defRPr>
            </a:lvl3pPr>
            <a:lvl4pPr marL="1007166" indent="-143881">
              <a:defRPr sz="1800">
                <a:solidFill>
                  <a:schemeClr val="tx1"/>
                </a:solidFill>
                <a:latin typeface="Arial" charset="0"/>
              </a:defRPr>
            </a:lvl4pPr>
            <a:lvl5pPr marL="1294928" indent="-143881">
              <a:defRPr sz="1800">
                <a:solidFill>
                  <a:schemeClr val="tx1"/>
                </a:solidFill>
                <a:latin typeface="Arial" charset="0"/>
              </a:defRPr>
            </a:lvl5pPr>
            <a:lvl6pPr marL="1582689" indent="-143881" eaLnBrk="0" fontAlgn="base" hangingPunct="0">
              <a:spcBef>
                <a:spcPct val="0"/>
              </a:spcBef>
              <a:spcAft>
                <a:spcPct val="0"/>
              </a:spcAft>
              <a:defRPr sz="1800">
                <a:solidFill>
                  <a:schemeClr val="tx1"/>
                </a:solidFill>
                <a:latin typeface="Arial" charset="0"/>
              </a:defRPr>
            </a:lvl6pPr>
            <a:lvl7pPr marL="1870451" indent="-143881" eaLnBrk="0" fontAlgn="base" hangingPunct="0">
              <a:spcBef>
                <a:spcPct val="0"/>
              </a:spcBef>
              <a:spcAft>
                <a:spcPct val="0"/>
              </a:spcAft>
              <a:defRPr sz="1800">
                <a:solidFill>
                  <a:schemeClr val="tx1"/>
                </a:solidFill>
                <a:latin typeface="Arial" charset="0"/>
              </a:defRPr>
            </a:lvl7pPr>
            <a:lvl8pPr marL="2158213" indent="-143881" eaLnBrk="0" fontAlgn="base" hangingPunct="0">
              <a:spcBef>
                <a:spcPct val="0"/>
              </a:spcBef>
              <a:spcAft>
                <a:spcPct val="0"/>
              </a:spcAft>
              <a:defRPr sz="1800">
                <a:solidFill>
                  <a:schemeClr val="tx1"/>
                </a:solidFill>
                <a:latin typeface="Arial" charset="0"/>
              </a:defRPr>
            </a:lvl8pPr>
            <a:lvl9pPr marL="2445974" indent="-143881" eaLnBrk="0" fontAlgn="base" hangingPunct="0">
              <a:spcBef>
                <a:spcPct val="0"/>
              </a:spcBef>
              <a:spcAft>
                <a:spcPct val="0"/>
              </a:spcAft>
              <a:defRPr sz="1800">
                <a:solidFill>
                  <a:schemeClr val="tx1"/>
                </a:solidFill>
                <a:latin typeface="Arial" charset="0"/>
              </a:defRPr>
            </a:lvl9pPr>
          </a:lstStyle>
          <a:p>
            <a:fld id="{A6860437-2964-4EA8-A40B-FD4E86DC2686}" type="slidenum">
              <a:rPr lang="en-CA" altLang="en-US" sz="1200">
                <a:solidFill>
                  <a:srgbClr val="898989"/>
                </a:solidFill>
              </a:rPr>
              <a:pPr/>
              <a:t>26</a:t>
            </a:fld>
            <a:endParaRPr lang="en-CA" altLang="en-US" sz="1200">
              <a:solidFill>
                <a:srgbClr val="898989"/>
              </a:solidFill>
            </a:endParaRPr>
          </a:p>
        </p:txBody>
      </p:sp>
      <p:sp>
        <p:nvSpPr>
          <p:cNvPr id="17413" name="TextBox 7"/>
          <p:cNvSpPr txBox="1">
            <a:spLocks noChangeArrowheads="1"/>
          </p:cNvSpPr>
          <p:nvPr/>
        </p:nvSpPr>
        <p:spPr bwMode="auto">
          <a:xfrm>
            <a:off x="762521" y="2628900"/>
            <a:ext cx="1412669" cy="65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40" tIns="28771" rIns="57540" bIns="28771">
            <a:spAutoFit/>
          </a:bodyPr>
          <a:lstStyle>
            <a:lvl1pPr>
              <a:defRPr sz="2900">
                <a:solidFill>
                  <a:schemeClr val="tx1"/>
                </a:solidFill>
                <a:latin typeface="Arial" charset="0"/>
              </a:defRPr>
            </a:lvl1pPr>
            <a:lvl2pPr marL="742950" indent="-285750">
              <a:defRPr sz="2900">
                <a:solidFill>
                  <a:schemeClr val="tx1"/>
                </a:solidFill>
                <a:latin typeface="Arial" charset="0"/>
              </a:defRPr>
            </a:lvl2pPr>
            <a:lvl3pPr marL="1143000" indent="-228600">
              <a:defRPr sz="2900">
                <a:solidFill>
                  <a:schemeClr val="tx1"/>
                </a:solidFill>
                <a:latin typeface="Arial" charset="0"/>
              </a:defRPr>
            </a:lvl3pPr>
            <a:lvl4pPr marL="1600200" indent="-228600">
              <a:defRPr sz="2900">
                <a:solidFill>
                  <a:schemeClr val="tx1"/>
                </a:solidFill>
                <a:latin typeface="Arial" charset="0"/>
              </a:defRPr>
            </a:lvl4pPr>
            <a:lvl5pPr marL="2057400" indent="-228600">
              <a:defRPr sz="2900">
                <a:solidFill>
                  <a:schemeClr val="tx1"/>
                </a:solidFill>
                <a:latin typeface="Arial" charset="0"/>
              </a:defRPr>
            </a:lvl5pPr>
            <a:lvl6pPr marL="2514600" indent="-228600" eaLnBrk="0" fontAlgn="base" hangingPunct="0">
              <a:spcBef>
                <a:spcPct val="0"/>
              </a:spcBef>
              <a:spcAft>
                <a:spcPct val="0"/>
              </a:spcAft>
              <a:defRPr sz="2900">
                <a:solidFill>
                  <a:schemeClr val="tx1"/>
                </a:solidFill>
                <a:latin typeface="Arial" charset="0"/>
              </a:defRPr>
            </a:lvl6pPr>
            <a:lvl7pPr marL="2971800" indent="-228600" eaLnBrk="0" fontAlgn="base" hangingPunct="0">
              <a:spcBef>
                <a:spcPct val="0"/>
              </a:spcBef>
              <a:spcAft>
                <a:spcPct val="0"/>
              </a:spcAft>
              <a:defRPr sz="2900">
                <a:solidFill>
                  <a:schemeClr val="tx1"/>
                </a:solidFill>
                <a:latin typeface="Arial" charset="0"/>
              </a:defRPr>
            </a:lvl7pPr>
            <a:lvl8pPr marL="3429000" indent="-228600" eaLnBrk="0" fontAlgn="base" hangingPunct="0">
              <a:spcBef>
                <a:spcPct val="0"/>
              </a:spcBef>
              <a:spcAft>
                <a:spcPct val="0"/>
              </a:spcAft>
              <a:defRPr sz="2900">
                <a:solidFill>
                  <a:schemeClr val="tx1"/>
                </a:solidFill>
                <a:latin typeface="Arial" charset="0"/>
              </a:defRPr>
            </a:lvl8pPr>
            <a:lvl9pPr marL="3886200" indent="-228600" eaLnBrk="0" fontAlgn="base" hangingPunct="0">
              <a:spcBef>
                <a:spcPct val="0"/>
              </a:spcBef>
              <a:spcAft>
                <a:spcPct val="0"/>
              </a:spcAft>
              <a:defRPr sz="2900">
                <a:solidFill>
                  <a:schemeClr val="tx1"/>
                </a:solidFill>
                <a:latin typeface="Arial" charset="0"/>
              </a:defRPr>
            </a:lvl9pPr>
          </a:lstStyle>
          <a:p>
            <a:pPr eaLnBrk="1" hangingPunct="1"/>
            <a:r>
              <a:rPr lang="en-CA" altLang="en-US" sz="1300" b="1"/>
              <a:t>Recipient isn’t to a </a:t>
            </a:r>
            <a:br>
              <a:rPr lang="en-CA" altLang="en-US" sz="1300" b="1"/>
            </a:br>
            <a:r>
              <a:rPr lang="en-CA" altLang="en-US" sz="1300" b="1"/>
              <a:t>specific person.</a:t>
            </a:r>
          </a:p>
        </p:txBody>
      </p:sp>
      <p:pic>
        <p:nvPicPr>
          <p:cNvPr id="17414" name="Picture 2" descr="http://www.sectechno.com/wp-content/uploads/2011/09/royalbank_eml2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655" y="1138839"/>
            <a:ext cx="5222697" cy="549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rot="16200000">
            <a:off x="2112669" y="3003564"/>
            <a:ext cx="342900" cy="567208"/>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anchor="ctr"/>
          <a:lstStyle/>
          <a:p>
            <a:pPr algn="ctr">
              <a:defRPr/>
            </a:pPr>
            <a:endParaRPr lang="en-CA">
              <a:solidFill>
                <a:srgbClr val="FF0000"/>
              </a:solidFill>
            </a:endParaRPr>
          </a:p>
        </p:txBody>
      </p:sp>
      <p:sp>
        <p:nvSpPr>
          <p:cNvPr id="10" name="Down Arrow 9"/>
          <p:cNvSpPr/>
          <p:nvPr/>
        </p:nvSpPr>
        <p:spPr>
          <a:xfrm rot="16200000">
            <a:off x="2003740" y="3779939"/>
            <a:ext cx="342900" cy="567208"/>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anchor="ctr"/>
          <a:lstStyle/>
          <a:p>
            <a:pPr algn="ctr">
              <a:defRPr/>
            </a:pPr>
            <a:endParaRPr lang="en-CA">
              <a:solidFill>
                <a:srgbClr val="FF0000"/>
              </a:solidFill>
            </a:endParaRPr>
          </a:p>
        </p:txBody>
      </p:sp>
      <p:sp>
        <p:nvSpPr>
          <p:cNvPr id="11" name="Down Arrow 10"/>
          <p:cNvSpPr/>
          <p:nvPr/>
        </p:nvSpPr>
        <p:spPr>
          <a:xfrm rot="16200000">
            <a:off x="1755655" y="5957316"/>
            <a:ext cx="717334" cy="701262"/>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anchor="ctr"/>
          <a:lstStyle/>
          <a:p>
            <a:pPr algn="ctr">
              <a:defRPr/>
            </a:pPr>
            <a:endParaRPr lang="en-CA">
              <a:solidFill>
                <a:srgbClr val="FF0000"/>
              </a:solidFill>
            </a:endParaRPr>
          </a:p>
        </p:txBody>
      </p:sp>
      <p:sp>
        <p:nvSpPr>
          <p:cNvPr id="17419" name="TextBox 12"/>
          <p:cNvSpPr txBox="1">
            <a:spLocks noChangeArrowheads="1"/>
          </p:cNvSpPr>
          <p:nvPr/>
        </p:nvSpPr>
        <p:spPr bwMode="auto">
          <a:xfrm>
            <a:off x="496881" y="3717032"/>
            <a:ext cx="1669518" cy="65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40" tIns="28771" rIns="57540" bIns="28771">
            <a:spAutoFit/>
          </a:bodyPr>
          <a:lstStyle>
            <a:lvl1pPr>
              <a:defRPr sz="2900">
                <a:solidFill>
                  <a:schemeClr val="tx1"/>
                </a:solidFill>
                <a:latin typeface="Arial" charset="0"/>
              </a:defRPr>
            </a:lvl1pPr>
            <a:lvl2pPr marL="742950" indent="-285750">
              <a:defRPr sz="2900">
                <a:solidFill>
                  <a:schemeClr val="tx1"/>
                </a:solidFill>
                <a:latin typeface="Arial" charset="0"/>
              </a:defRPr>
            </a:lvl2pPr>
            <a:lvl3pPr marL="1143000" indent="-228600">
              <a:defRPr sz="2900">
                <a:solidFill>
                  <a:schemeClr val="tx1"/>
                </a:solidFill>
                <a:latin typeface="Arial" charset="0"/>
              </a:defRPr>
            </a:lvl3pPr>
            <a:lvl4pPr marL="1600200" indent="-228600">
              <a:defRPr sz="2900">
                <a:solidFill>
                  <a:schemeClr val="tx1"/>
                </a:solidFill>
                <a:latin typeface="Arial" charset="0"/>
              </a:defRPr>
            </a:lvl4pPr>
            <a:lvl5pPr marL="2057400" indent="-228600">
              <a:defRPr sz="2900">
                <a:solidFill>
                  <a:schemeClr val="tx1"/>
                </a:solidFill>
                <a:latin typeface="Arial" charset="0"/>
              </a:defRPr>
            </a:lvl5pPr>
            <a:lvl6pPr marL="2514600" indent="-228600" eaLnBrk="0" fontAlgn="base" hangingPunct="0">
              <a:spcBef>
                <a:spcPct val="0"/>
              </a:spcBef>
              <a:spcAft>
                <a:spcPct val="0"/>
              </a:spcAft>
              <a:defRPr sz="2900">
                <a:solidFill>
                  <a:schemeClr val="tx1"/>
                </a:solidFill>
                <a:latin typeface="Arial" charset="0"/>
              </a:defRPr>
            </a:lvl6pPr>
            <a:lvl7pPr marL="2971800" indent="-228600" eaLnBrk="0" fontAlgn="base" hangingPunct="0">
              <a:spcBef>
                <a:spcPct val="0"/>
              </a:spcBef>
              <a:spcAft>
                <a:spcPct val="0"/>
              </a:spcAft>
              <a:defRPr sz="2900">
                <a:solidFill>
                  <a:schemeClr val="tx1"/>
                </a:solidFill>
                <a:latin typeface="Arial" charset="0"/>
              </a:defRPr>
            </a:lvl7pPr>
            <a:lvl8pPr marL="3429000" indent="-228600" eaLnBrk="0" fontAlgn="base" hangingPunct="0">
              <a:spcBef>
                <a:spcPct val="0"/>
              </a:spcBef>
              <a:spcAft>
                <a:spcPct val="0"/>
              </a:spcAft>
              <a:defRPr sz="2900">
                <a:solidFill>
                  <a:schemeClr val="tx1"/>
                </a:solidFill>
                <a:latin typeface="Arial" charset="0"/>
              </a:defRPr>
            </a:lvl8pPr>
            <a:lvl9pPr marL="3886200" indent="-228600" eaLnBrk="0" fontAlgn="base" hangingPunct="0">
              <a:spcBef>
                <a:spcPct val="0"/>
              </a:spcBef>
              <a:spcAft>
                <a:spcPct val="0"/>
              </a:spcAft>
              <a:defRPr sz="2900">
                <a:solidFill>
                  <a:schemeClr val="tx1"/>
                </a:solidFill>
                <a:latin typeface="Arial" charset="0"/>
              </a:defRPr>
            </a:lvl9pPr>
          </a:lstStyle>
          <a:p>
            <a:pPr eaLnBrk="1" hangingPunct="1"/>
            <a:r>
              <a:rPr lang="en-CA" altLang="en-US" sz="1300" b="1" dirty="0"/>
              <a:t>Link text looks real </a:t>
            </a:r>
            <a:br>
              <a:rPr lang="en-CA" altLang="en-US" sz="1300" b="1" dirty="0"/>
            </a:br>
            <a:r>
              <a:rPr lang="en-CA" altLang="en-US" sz="1300" b="1" dirty="0"/>
              <a:t>but  actual URL </a:t>
            </a:r>
            <a:br>
              <a:rPr lang="en-CA" altLang="en-US" sz="1300" b="1" dirty="0"/>
            </a:br>
            <a:r>
              <a:rPr lang="en-CA" altLang="en-US" sz="1300" b="1" dirty="0"/>
              <a:t>is to fake domain.</a:t>
            </a:r>
          </a:p>
        </p:txBody>
      </p:sp>
      <p:cxnSp>
        <p:nvCxnSpPr>
          <p:cNvPr id="6" name="Straight Connector 5"/>
          <p:cNvCxnSpPr/>
          <p:nvPr/>
        </p:nvCxnSpPr>
        <p:spPr>
          <a:xfrm>
            <a:off x="1977463" y="4185566"/>
            <a:ext cx="6243" cy="1921669"/>
          </a:xfrm>
          <a:prstGeom prst="line">
            <a:avLst/>
          </a:prstGeom>
          <a:ln w="762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rot="16200000">
            <a:off x="2184502" y="5183745"/>
            <a:ext cx="342900" cy="56720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anchor="ctr"/>
          <a:lstStyle/>
          <a:p>
            <a:pPr algn="ctr">
              <a:defRPr/>
            </a:pPr>
            <a:endParaRPr lang="en-CA">
              <a:solidFill>
                <a:srgbClr val="FF0000"/>
              </a:solidFill>
            </a:endParaRPr>
          </a:p>
        </p:txBody>
      </p:sp>
      <p:sp>
        <p:nvSpPr>
          <p:cNvPr id="17422" name="TextBox 19"/>
          <p:cNvSpPr txBox="1">
            <a:spLocks noChangeArrowheads="1"/>
          </p:cNvSpPr>
          <p:nvPr/>
        </p:nvSpPr>
        <p:spPr bwMode="auto">
          <a:xfrm>
            <a:off x="392789" y="4850081"/>
            <a:ext cx="1599955" cy="85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40" tIns="28771" rIns="57540" bIns="28771">
            <a:spAutoFit/>
          </a:bodyPr>
          <a:lstStyle>
            <a:lvl1pPr>
              <a:defRPr sz="2900">
                <a:solidFill>
                  <a:schemeClr val="tx1"/>
                </a:solidFill>
                <a:latin typeface="Arial" charset="0"/>
              </a:defRPr>
            </a:lvl1pPr>
            <a:lvl2pPr marL="742950" indent="-285750">
              <a:defRPr sz="2900">
                <a:solidFill>
                  <a:schemeClr val="tx1"/>
                </a:solidFill>
                <a:latin typeface="Arial" charset="0"/>
              </a:defRPr>
            </a:lvl2pPr>
            <a:lvl3pPr marL="1143000" indent="-228600">
              <a:defRPr sz="2900">
                <a:solidFill>
                  <a:schemeClr val="tx1"/>
                </a:solidFill>
                <a:latin typeface="Arial" charset="0"/>
              </a:defRPr>
            </a:lvl3pPr>
            <a:lvl4pPr marL="1600200" indent="-228600">
              <a:defRPr sz="2900">
                <a:solidFill>
                  <a:schemeClr val="tx1"/>
                </a:solidFill>
                <a:latin typeface="Arial" charset="0"/>
              </a:defRPr>
            </a:lvl4pPr>
            <a:lvl5pPr marL="2057400" indent="-228600">
              <a:defRPr sz="2900">
                <a:solidFill>
                  <a:schemeClr val="tx1"/>
                </a:solidFill>
                <a:latin typeface="Arial" charset="0"/>
              </a:defRPr>
            </a:lvl5pPr>
            <a:lvl6pPr marL="2514600" indent="-228600" eaLnBrk="0" fontAlgn="base" hangingPunct="0">
              <a:spcBef>
                <a:spcPct val="0"/>
              </a:spcBef>
              <a:spcAft>
                <a:spcPct val="0"/>
              </a:spcAft>
              <a:defRPr sz="2900">
                <a:solidFill>
                  <a:schemeClr val="tx1"/>
                </a:solidFill>
                <a:latin typeface="Arial" charset="0"/>
              </a:defRPr>
            </a:lvl6pPr>
            <a:lvl7pPr marL="2971800" indent="-228600" eaLnBrk="0" fontAlgn="base" hangingPunct="0">
              <a:spcBef>
                <a:spcPct val="0"/>
              </a:spcBef>
              <a:spcAft>
                <a:spcPct val="0"/>
              </a:spcAft>
              <a:defRPr sz="2900">
                <a:solidFill>
                  <a:schemeClr val="tx1"/>
                </a:solidFill>
                <a:latin typeface="Arial" charset="0"/>
              </a:defRPr>
            </a:lvl7pPr>
            <a:lvl8pPr marL="3429000" indent="-228600" eaLnBrk="0" fontAlgn="base" hangingPunct="0">
              <a:spcBef>
                <a:spcPct val="0"/>
              </a:spcBef>
              <a:spcAft>
                <a:spcPct val="0"/>
              </a:spcAft>
              <a:defRPr sz="2900">
                <a:solidFill>
                  <a:schemeClr val="tx1"/>
                </a:solidFill>
                <a:latin typeface="Arial" charset="0"/>
              </a:defRPr>
            </a:lvl8pPr>
            <a:lvl9pPr marL="3886200" indent="-228600" eaLnBrk="0" fontAlgn="base" hangingPunct="0">
              <a:spcBef>
                <a:spcPct val="0"/>
              </a:spcBef>
              <a:spcAft>
                <a:spcPct val="0"/>
              </a:spcAft>
              <a:defRPr sz="2900">
                <a:solidFill>
                  <a:schemeClr val="tx1"/>
                </a:solidFill>
                <a:latin typeface="Arial" charset="0"/>
              </a:defRPr>
            </a:lvl9pPr>
          </a:lstStyle>
          <a:p>
            <a:pPr eaLnBrk="1" hangingPunct="1"/>
            <a:r>
              <a:rPr lang="en-CA" altLang="en-US" sz="1300" b="1" dirty="0"/>
              <a:t>Threat of immediate </a:t>
            </a:r>
            <a:br>
              <a:rPr lang="en-CA" altLang="en-US" sz="1300" b="1" dirty="0"/>
            </a:br>
            <a:r>
              <a:rPr lang="en-CA" altLang="en-US" sz="1300" b="1" dirty="0"/>
              <a:t>action being </a:t>
            </a:r>
            <a:br>
              <a:rPr lang="en-CA" altLang="en-US" sz="1300" b="1" dirty="0"/>
            </a:br>
            <a:r>
              <a:rPr lang="en-CA" altLang="en-US" sz="1300" b="1" dirty="0"/>
              <a:t>needed “or else.”</a:t>
            </a:r>
          </a:p>
        </p:txBody>
      </p:sp>
    </p:spTree>
    <p:extLst>
      <p:ext uri="{BB962C8B-B14F-4D97-AF65-F5344CB8AC3E}">
        <p14:creationId xmlns:p14="http://schemas.microsoft.com/office/powerpoint/2010/main" val="347615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5536325" cy="1028700"/>
          </a:xfrm>
          <a:prstGeom prst="rect">
            <a:avLst/>
          </a:prstGeom>
          <a:noFill/>
        </p:spPr>
        <p:txBody>
          <a:bodyPr lIns="57540" tIns="28771" rIns="57540" bIns="28771" anchor="ctr">
            <a:normAutofit fontScale="85000" lnSpcReduction="20000"/>
          </a:bodyPr>
          <a:lstStyle/>
          <a:p>
            <a:pPr algn="ctr" eaLnBrk="1" hangingPunct="1">
              <a:defRPr/>
            </a:pPr>
            <a:r>
              <a:rPr lang="en-CA" sz="4500" b="1" dirty="0">
                <a:effectLst>
                  <a:outerShdw blurRad="38100" dist="38100" dir="2700000" algn="tl">
                    <a:srgbClr val="000000">
                      <a:alpha val="43137"/>
                    </a:srgbClr>
                  </a:outerShdw>
                </a:effectLst>
                <a:latin typeface="Stencil" pitchFamily="82" charset="0"/>
              </a:rPr>
              <a:t>Example of website Phishing</a:t>
            </a:r>
          </a:p>
        </p:txBody>
      </p:sp>
      <p:sp>
        <p:nvSpPr>
          <p:cNvPr id="18436" name="Slide Number Placeholder 3"/>
          <p:cNvSpPr>
            <a:spLocks noGrp="1"/>
          </p:cNvSpPr>
          <p:nvPr>
            <p:ph type="sldNum" sz="quarter" idx="4294967295"/>
          </p:nvPr>
        </p:nvSpPr>
        <p:spPr bwMode="auto">
          <a:xfrm>
            <a:off x="6553215" y="6356748"/>
            <a:ext cx="2133273"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52" tIns="28776" rIns="57552" bIns="28776"/>
          <a:lstStyle>
            <a:lvl1pPr>
              <a:defRPr sz="1800">
                <a:solidFill>
                  <a:schemeClr val="tx1"/>
                </a:solidFill>
                <a:latin typeface="Arial" charset="0"/>
              </a:defRPr>
            </a:lvl1pPr>
            <a:lvl2pPr marL="467613" indent="-179851">
              <a:defRPr sz="1800">
                <a:solidFill>
                  <a:schemeClr val="tx1"/>
                </a:solidFill>
                <a:latin typeface="Arial" charset="0"/>
              </a:defRPr>
            </a:lvl2pPr>
            <a:lvl3pPr marL="719404" indent="-143881">
              <a:defRPr sz="1800">
                <a:solidFill>
                  <a:schemeClr val="tx1"/>
                </a:solidFill>
                <a:latin typeface="Arial" charset="0"/>
              </a:defRPr>
            </a:lvl3pPr>
            <a:lvl4pPr marL="1007166" indent="-143881">
              <a:defRPr sz="1800">
                <a:solidFill>
                  <a:schemeClr val="tx1"/>
                </a:solidFill>
                <a:latin typeface="Arial" charset="0"/>
              </a:defRPr>
            </a:lvl4pPr>
            <a:lvl5pPr marL="1294928" indent="-143881">
              <a:defRPr sz="1800">
                <a:solidFill>
                  <a:schemeClr val="tx1"/>
                </a:solidFill>
                <a:latin typeface="Arial" charset="0"/>
              </a:defRPr>
            </a:lvl5pPr>
            <a:lvl6pPr marL="1582689" indent="-143881" eaLnBrk="0" fontAlgn="base" hangingPunct="0">
              <a:spcBef>
                <a:spcPct val="0"/>
              </a:spcBef>
              <a:spcAft>
                <a:spcPct val="0"/>
              </a:spcAft>
              <a:defRPr sz="1800">
                <a:solidFill>
                  <a:schemeClr val="tx1"/>
                </a:solidFill>
                <a:latin typeface="Arial" charset="0"/>
              </a:defRPr>
            </a:lvl6pPr>
            <a:lvl7pPr marL="1870451" indent="-143881" eaLnBrk="0" fontAlgn="base" hangingPunct="0">
              <a:spcBef>
                <a:spcPct val="0"/>
              </a:spcBef>
              <a:spcAft>
                <a:spcPct val="0"/>
              </a:spcAft>
              <a:defRPr sz="1800">
                <a:solidFill>
                  <a:schemeClr val="tx1"/>
                </a:solidFill>
                <a:latin typeface="Arial" charset="0"/>
              </a:defRPr>
            </a:lvl7pPr>
            <a:lvl8pPr marL="2158213" indent="-143881" eaLnBrk="0" fontAlgn="base" hangingPunct="0">
              <a:spcBef>
                <a:spcPct val="0"/>
              </a:spcBef>
              <a:spcAft>
                <a:spcPct val="0"/>
              </a:spcAft>
              <a:defRPr sz="1800">
                <a:solidFill>
                  <a:schemeClr val="tx1"/>
                </a:solidFill>
                <a:latin typeface="Arial" charset="0"/>
              </a:defRPr>
            </a:lvl8pPr>
            <a:lvl9pPr marL="2445974" indent="-143881" eaLnBrk="0" fontAlgn="base" hangingPunct="0">
              <a:spcBef>
                <a:spcPct val="0"/>
              </a:spcBef>
              <a:spcAft>
                <a:spcPct val="0"/>
              </a:spcAft>
              <a:defRPr sz="1800">
                <a:solidFill>
                  <a:schemeClr val="tx1"/>
                </a:solidFill>
                <a:latin typeface="Arial" charset="0"/>
              </a:defRPr>
            </a:lvl9pPr>
          </a:lstStyle>
          <a:p>
            <a:fld id="{EB621FD8-0928-4A07-9D4F-C459FE0BF70A}" type="slidenum">
              <a:rPr lang="en-CA" altLang="en-US" sz="1200">
                <a:solidFill>
                  <a:srgbClr val="898989"/>
                </a:solidFill>
              </a:rPr>
              <a:pPr/>
              <a:t>27</a:t>
            </a:fld>
            <a:endParaRPr lang="en-CA" altLang="en-US" sz="1200">
              <a:solidFill>
                <a:srgbClr val="898989"/>
              </a:solidFill>
            </a:endParaRPr>
          </a:p>
        </p:txBody>
      </p:sp>
      <p:pic>
        <p:nvPicPr>
          <p:cNvPr id="18437" name="Picture 2" descr="https://zvelo.com/wp-content/uploads/images/stories/BLOG/phishing-url-detection-07-fake-rbc-royal-bank-websi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569" y="1268760"/>
            <a:ext cx="4862657" cy="54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rot="13848196">
            <a:off x="2102661" y="2271477"/>
            <a:ext cx="457200" cy="567208"/>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552" tIns="28776" rIns="57552" bIns="28776" anchor="ctr"/>
          <a:lstStyle/>
          <a:p>
            <a:pPr algn="ctr">
              <a:defRPr/>
            </a:pPr>
            <a:endParaRPr lang="en-CA">
              <a:solidFill>
                <a:srgbClr val="FF0000"/>
              </a:solidFill>
            </a:endParaRPr>
          </a:p>
        </p:txBody>
      </p:sp>
      <p:sp>
        <p:nvSpPr>
          <p:cNvPr id="18439" name="TextBox 7"/>
          <p:cNvSpPr txBox="1">
            <a:spLocks noChangeArrowheads="1"/>
          </p:cNvSpPr>
          <p:nvPr/>
        </p:nvSpPr>
        <p:spPr bwMode="auto">
          <a:xfrm>
            <a:off x="591288" y="2890838"/>
            <a:ext cx="2226024" cy="144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40" tIns="28771" rIns="57540" bIns="28771">
            <a:spAutoFit/>
          </a:bodyPr>
          <a:lstStyle>
            <a:lvl1pPr>
              <a:defRPr sz="2900">
                <a:solidFill>
                  <a:schemeClr val="tx1"/>
                </a:solidFill>
                <a:latin typeface="Arial" charset="0"/>
              </a:defRPr>
            </a:lvl1pPr>
            <a:lvl2pPr marL="742950" indent="-285750">
              <a:defRPr sz="2900">
                <a:solidFill>
                  <a:schemeClr val="tx1"/>
                </a:solidFill>
                <a:latin typeface="Arial" charset="0"/>
              </a:defRPr>
            </a:lvl2pPr>
            <a:lvl3pPr marL="1143000" indent="-228600">
              <a:defRPr sz="2900">
                <a:solidFill>
                  <a:schemeClr val="tx1"/>
                </a:solidFill>
                <a:latin typeface="Arial" charset="0"/>
              </a:defRPr>
            </a:lvl3pPr>
            <a:lvl4pPr marL="1600200" indent="-228600">
              <a:defRPr sz="2900">
                <a:solidFill>
                  <a:schemeClr val="tx1"/>
                </a:solidFill>
                <a:latin typeface="Arial" charset="0"/>
              </a:defRPr>
            </a:lvl4pPr>
            <a:lvl5pPr marL="2057400" indent="-228600">
              <a:defRPr sz="2900">
                <a:solidFill>
                  <a:schemeClr val="tx1"/>
                </a:solidFill>
                <a:latin typeface="Arial" charset="0"/>
              </a:defRPr>
            </a:lvl5pPr>
            <a:lvl6pPr marL="2514600" indent="-228600" eaLnBrk="0" fontAlgn="base" hangingPunct="0">
              <a:spcBef>
                <a:spcPct val="0"/>
              </a:spcBef>
              <a:spcAft>
                <a:spcPct val="0"/>
              </a:spcAft>
              <a:defRPr sz="2900">
                <a:solidFill>
                  <a:schemeClr val="tx1"/>
                </a:solidFill>
                <a:latin typeface="Arial" charset="0"/>
              </a:defRPr>
            </a:lvl6pPr>
            <a:lvl7pPr marL="2971800" indent="-228600" eaLnBrk="0" fontAlgn="base" hangingPunct="0">
              <a:spcBef>
                <a:spcPct val="0"/>
              </a:spcBef>
              <a:spcAft>
                <a:spcPct val="0"/>
              </a:spcAft>
              <a:defRPr sz="2900">
                <a:solidFill>
                  <a:schemeClr val="tx1"/>
                </a:solidFill>
                <a:latin typeface="Arial" charset="0"/>
              </a:defRPr>
            </a:lvl7pPr>
            <a:lvl8pPr marL="3429000" indent="-228600" eaLnBrk="0" fontAlgn="base" hangingPunct="0">
              <a:spcBef>
                <a:spcPct val="0"/>
              </a:spcBef>
              <a:spcAft>
                <a:spcPct val="0"/>
              </a:spcAft>
              <a:defRPr sz="2900">
                <a:solidFill>
                  <a:schemeClr val="tx1"/>
                </a:solidFill>
                <a:latin typeface="Arial" charset="0"/>
              </a:defRPr>
            </a:lvl8pPr>
            <a:lvl9pPr marL="3886200" indent="-228600" eaLnBrk="0" fontAlgn="base" hangingPunct="0">
              <a:spcBef>
                <a:spcPct val="0"/>
              </a:spcBef>
              <a:spcAft>
                <a:spcPct val="0"/>
              </a:spcAft>
              <a:defRPr sz="2900">
                <a:solidFill>
                  <a:schemeClr val="tx1"/>
                </a:solidFill>
                <a:latin typeface="Arial" charset="0"/>
              </a:defRPr>
            </a:lvl9pPr>
          </a:lstStyle>
          <a:p>
            <a:pPr eaLnBrk="1" hangingPunct="1"/>
            <a:r>
              <a:rPr lang="en-CA" altLang="en-US" sz="1800" b="1"/>
              <a:t>The website looks legitimate but notice the website URL is not RBC.com</a:t>
            </a:r>
          </a:p>
        </p:txBody>
      </p:sp>
    </p:spTree>
    <p:extLst>
      <p:ext uri="{BB962C8B-B14F-4D97-AF65-F5344CB8AC3E}">
        <p14:creationId xmlns:p14="http://schemas.microsoft.com/office/powerpoint/2010/main" val="1842381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09550"/>
            <a:ext cx="6727550" cy="1028700"/>
          </a:xfrm>
          <a:prstGeom prst="rect">
            <a:avLst/>
          </a:prstGeom>
          <a:noFill/>
        </p:spPr>
        <p:txBody>
          <a:bodyPr lIns="57540" tIns="28771" rIns="57540" bIns="28771" anchor="ctr">
            <a:normAutofit fontScale="85000" lnSpcReduction="20000"/>
          </a:bodyPr>
          <a:lstStyle/>
          <a:p>
            <a:pPr algn="ctr" eaLnBrk="1" hangingPunct="1">
              <a:defRPr/>
            </a:pPr>
            <a:r>
              <a:rPr lang="en-CA" sz="4500" b="1" dirty="0">
                <a:effectLst>
                  <a:outerShdw blurRad="38100" dist="38100" dir="2700000" algn="tl">
                    <a:srgbClr val="000000">
                      <a:alpha val="43137"/>
                    </a:srgbClr>
                  </a:outerShdw>
                </a:effectLst>
                <a:latin typeface="Stencil" pitchFamily="82" charset="0"/>
              </a:rPr>
              <a:t>Example of website Phishing</a:t>
            </a:r>
          </a:p>
        </p:txBody>
      </p:sp>
      <p:sp>
        <p:nvSpPr>
          <p:cNvPr id="19460" name="Slide Number Placeholder 3"/>
          <p:cNvSpPr>
            <a:spLocks noGrp="1"/>
          </p:cNvSpPr>
          <p:nvPr>
            <p:ph type="sldNum" sz="quarter" idx="4294967295"/>
          </p:nvPr>
        </p:nvSpPr>
        <p:spPr bwMode="auto">
          <a:xfrm>
            <a:off x="6553215" y="6356748"/>
            <a:ext cx="2133273" cy="364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52" tIns="28776" rIns="57552" bIns="28776"/>
          <a:lstStyle>
            <a:lvl1pPr>
              <a:defRPr sz="1800">
                <a:solidFill>
                  <a:schemeClr val="tx1"/>
                </a:solidFill>
                <a:latin typeface="Arial" charset="0"/>
              </a:defRPr>
            </a:lvl1pPr>
            <a:lvl2pPr marL="467613" indent="-179851">
              <a:defRPr sz="1800">
                <a:solidFill>
                  <a:schemeClr val="tx1"/>
                </a:solidFill>
                <a:latin typeface="Arial" charset="0"/>
              </a:defRPr>
            </a:lvl2pPr>
            <a:lvl3pPr marL="719404" indent="-143881">
              <a:defRPr sz="1800">
                <a:solidFill>
                  <a:schemeClr val="tx1"/>
                </a:solidFill>
                <a:latin typeface="Arial" charset="0"/>
              </a:defRPr>
            </a:lvl3pPr>
            <a:lvl4pPr marL="1007166" indent="-143881">
              <a:defRPr sz="1800">
                <a:solidFill>
                  <a:schemeClr val="tx1"/>
                </a:solidFill>
                <a:latin typeface="Arial" charset="0"/>
              </a:defRPr>
            </a:lvl4pPr>
            <a:lvl5pPr marL="1294928" indent="-143881">
              <a:defRPr sz="1800">
                <a:solidFill>
                  <a:schemeClr val="tx1"/>
                </a:solidFill>
                <a:latin typeface="Arial" charset="0"/>
              </a:defRPr>
            </a:lvl5pPr>
            <a:lvl6pPr marL="1582689" indent="-143881" eaLnBrk="0" fontAlgn="base" hangingPunct="0">
              <a:spcBef>
                <a:spcPct val="0"/>
              </a:spcBef>
              <a:spcAft>
                <a:spcPct val="0"/>
              </a:spcAft>
              <a:defRPr sz="1800">
                <a:solidFill>
                  <a:schemeClr val="tx1"/>
                </a:solidFill>
                <a:latin typeface="Arial" charset="0"/>
              </a:defRPr>
            </a:lvl6pPr>
            <a:lvl7pPr marL="1870451" indent="-143881" eaLnBrk="0" fontAlgn="base" hangingPunct="0">
              <a:spcBef>
                <a:spcPct val="0"/>
              </a:spcBef>
              <a:spcAft>
                <a:spcPct val="0"/>
              </a:spcAft>
              <a:defRPr sz="1800">
                <a:solidFill>
                  <a:schemeClr val="tx1"/>
                </a:solidFill>
                <a:latin typeface="Arial" charset="0"/>
              </a:defRPr>
            </a:lvl7pPr>
            <a:lvl8pPr marL="2158213" indent="-143881" eaLnBrk="0" fontAlgn="base" hangingPunct="0">
              <a:spcBef>
                <a:spcPct val="0"/>
              </a:spcBef>
              <a:spcAft>
                <a:spcPct val="0"/>
              </a:spcAft>
              <a:defRPr sz="1800">
                <a:solidFill>
                  <a:schemeClr val="tx1"/>
                </a:solidFill>
                <a:latin typeface="Arial" charset="0"/>
              </a:defRPr>
            </a:lvl8pPr>
            <a:lvl9pPr marL="2445974" indent="-143881" eaLnBrk="0" fontAlgn="base" hangingPunct="0">
              <a:spcBef>
                <a:spcPct val="0"/>
              </a:spcBef>
              <a:spcAft>
                <a:spcPct val="0"/>
              </a:spcAft>
              <a:defRPr sz="1800">
                <a:solidFill>
                  <a:schemeClr val="tx1"/>
                </a:solidFill>
                <a:latin typeface="Arial" charset="0"/>
              </a:defRPr>
            </a:lvl9pPr>
          </a:lstStyle>
          <a:p>
            <a:fld id="{23362DFE-F2EE-47F9-81DA-656D81397A74}" type="slidenum">
              <a:rPr lang="en-CA" altLang="en-US" sz="1200">
                <a:solidFill>
                  <a:srgbClr val="898989"/>
                </a:solidFill>
              </a:rPr>
              <a:pPr/>
              <a:t>28</a:t>
            </a:fld>
            <a:endParaRPr lang="en-CA" altLang="en-US" sz="1200">
              <a:solidFill>
                <a:srgbClr val="898989"/>
              </a:solidFill>
            </a:endParaRPr>
          </a:p>
        </p:txBody>
      </p:sp>
      <p:pic>
        <p:nvPicPr>
          <p:cNvPr id="19461" name="Picture 2" descr="http://4.bp.blogspot.com/-Kl1ymiLb5pQ/TehQSh_QMfI/AAAAAAAABeQ/h6_Q-rMYtV8/s1600/6-2-2011+10-49-30+P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49723"/>
            <a:ext cx="6405672" cy="503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413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eaLnBrk="1" hangingPunct="1">
              <a:lnSpc>
                <a:spcPct val="80000"/>
              </a:lnSpc>
              <a:spcBef>
                <a:spcPct val="50000"/>
              </a:spcBef>
            </a:pPr>
            <a:r>
              <a:rPr lang="en-US" sz="2000">
                <a:solidFill>
                  <a:schemeClr val="hlink"/>
                </a:solidFill>
              </a:rPr>
              <a:t>Avoid using your credit cards or bank accounts over the internet, unless dealing with well known, reputable organizations</a:t>
            </a:r>
          </a:p>
          <a:p>
            <a:pPr eaLnBrk="1" hangingPunct="1">
              <a:lnSpc>
                <a:spcPct val="80000"/>
              </a:lnSpc>
              <a:spcBef>
                <a:spcPct val="50000"/>
              </a:spcBef>
            </a:pPr>
            <a:r>
              <a:rPr lang="en-US" sz="2000">
                <a:solidFill>
                  <a:schemeClr val="hlink"/>
                </a:solidFill>
              </a:rPr>
              <a:t>Make your computer safe with virus, and spy ware protection</a:t>
            </a:r>
          </a:p>
          <a:p>
            <a:pPr eaLnBrk="1" hangingPunct="1">
              <a:lnSpc>
                <a:spcPct val="80000"/>
              </a:lnSpc>
              <a:spcBef>
                <a:spcPct val="50000"/>
              </a:spcBef>
            </a:pPr>
            <a:r>
              <a:rPr lang="en-US" sz="2000">
                <a:solidFill>
                  <a:schemeClr val="hlink"/>
                </a:solidFill>
              </a:rPr>
              <a:t>Be critical of E-mails and web sites with exciting promotions</a:t>
            </a:r>
          </a:p>
          <a:p>
            <a:pPr eaLnBrk="1" hangingPunct="1">
              <a:lnSpc>
                <a:spcPct val="80000"/>
              </a:lnSpc>
              <a:spcBef>
                <a:spcPct val="50000"/>
              </a:spcBef>
            </a:pPr>
            <a:endParaRPr lang="en-US" sz="2000">
              <a:solidFill>
                <a:schemeClr val="hlink"/>
              </a:solidFill>
            </a:endParaRPr>
          </a:p>
          <a:p>
            <a:pPr eaLnBrk="1" hangingPunct="1">
              <a:lnSpc>
                <a:spcPct val="80000"/>
              </a:lnSpc>
            </a:pPr>
            <a:r>
              <a:rPr lang="en-US" sz="2000">
                <a:solidFill>
                  <a:schemeClr val="hlink"/>
                </a:solidFill>
              </a:rPr>
              <a:t>If it sounds too good to be true, it probably is!</a:t>
            </a:r>
          </a:p>
          <a:p>
            <a:pPr eaLnBrk="1" hangingPunct="1">
              <a:lnSpc>
                <a:spcPct val="80000"/>
              </a:lnSpc>
            </a:pPr>
            <a:endParaRPr lang="en-US" sz="2000">
              <a:solidFill>
                <a:schemeClr val="hlink"/>
              </a:solidFill>
            </a:endParaRPr>
          </a:p>
          <a:p>
            <a:pPr>
              <a:lnSpc>
                <a:spcPct val="80000"/>
              </a:lnSpc>
            </a:pPr>
            <a:endParaRPr lang="en-US" sz="2000" b="1">
              <a:solidFill>
                <a:schemeClr val="hlink"/>
              </a:solidFill>
            </a:endParaRPr>
          </a:p>
        </p:txBody>
      </p:sp>
      <p:sp>
        <p:nvSpPr>
          <p:cNvPr id="28675"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Prevention Techniques</a:t>
            </a:r>
            <a:endParaRPr lang="en-CA"/>
          </a:p>
        </p:txBody>
      </p:sp>
    </p:spTree>
    <p:extLst>
      <p:ext uri="{BB962C8B-B14F-4D97-AF65-F5344CB8AC3E}">
        <p14:creationId xmlns:p14="http://schemas.microsoft.com/office/powerpoint/2010/main" val="1037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ubTitle" idx="1"/>
          </p:nvPr>
        </p:nvSpPr>
        <p:spPr>
          <a:xfrm>
            <a:off x="0" y="2996952"/>
            <a:ext cx="9144000" cy="2590800"/>
          </a:xfrm>
          <a:noFill/>
        </p:spPr>
        <p:txBody>
          <a:bodyPr/>
          <a:lstStyle/>
          <a:p>
            <a:pPr eaLnBrk="1" hangingPunct="1">
              <a:lnSpc>
                <a:spcPct val="80000"/>
              </a:lnSpc>
            </a:pPr>
            <a:r>
              <a:rPr lang="en-US" sz="2400" dirty="0"/>
              <a:t>Criminals know that many seniors;</a:t>
            </a:r>
          </a:p>
          <a:p>
            <a:pPr eaLnBrk="1" hangingPunct="1">
              <a:lnSpc>
                <a:spcPct val="80000"/>
              </a:lnSpc>
            </a:pPr>
            <a:endParaRPr lang="en-US" altLang="en-US" sz="2400" dirty="0"/>
          </a:p>
          <a:p>
            <a:pPr eaLnBrk="1" hangingPunct="1">
              <a:lnSpc>
                <a:spcPct val="80000"/>
              </a:lnSpc>
              <a:spcBef>
                <a:spcPct val="80000"/>
              </a:spcBef>
            </a:pPr>
            <a:r>
              <a:rPr lang="en-US" sz="2400" dirty="0">
                <a:solidFill>
                  <a:schemeClr val="hlink"/>
                </a:solidFill>
              </a:rPr>
              <a:t>Have more available finances</a:t>
            </a:r>
          </a:p>
          <a:p>
            <a:pPr eaLnBrk="1" hangingPunct="1">
              <a:lnSpc>
                <a:spcPct val="80000"/>
              </a:lnSpc>
              <a:spcBef>
                <a:spcPct val="80000"/>
              </a:spcBef>
            </a:pPr>
            <a:r>
              <a:rPr lang="en-US" sz="2400" dirty="0">
                <a:solidFill>
                  <a:schemeClr val="hlink"/>
                </a:solidFill>
              </a:rPr>
              <a:t>Are very trusting and eager to help someone in need</a:t>
            </a:r>
          </a:p>
          <a:p>
            <a:pPr eaLnBrk="1" hangingPunct="1">
              <a:lnSpc>
                <a:spcPct val="80000"/>
              </a:lnSpc>
              <a:spcBef>
                <a:spcPct val="80000"/>
              </a:spcBef>
            </a:pPr>
            <a:r>
              <a:rPr lang="en-US" sz="2400" dirty="0">
                <a:solidFill>
                  <a:schemeClr val="hlink"/>
                </a:solidFill>
              </a:rPr>
              <a:t>Are retired, creating more free time</a:t>
            </a:r>
          </a:p>
          <a:p>
            <a:pPr eaLnBrk="1" hangingPunct="1">
              <a:lnSpc>
                <a:spcPct val="80000"/>
              </a:lnSpc>
              <a:spcBef>
                <a:spcPct val="80000"/>
              </a:spcBef>
            </a:pPr>
            <a:endParaRPr lang="en-US" altLang="en-US" sz="2000" dirty="0">
              <a:solidFill>
                <a:schemeClr val="hlink"/>
              </a:solidFill>
            </a:endParaRPr>
          </a:p>
        </p:txBody>
      </p:sp>
      <p:sp>
        <p:nvSpPr>
          <p:cNvPr id="5123" name="Title 1"/>
          <p:cNvSpPr>
            <a:spLocks noGrp="1"/>
          </p:cNvSpPr>
          <p:nvPr>
            <p:ph type="ctrTitle"/>
          </p:nvPr>
        </p:nvSpPr>
        <p:spPr>
          <a:xfrm>
            <a:off x="1379405" y="908720"/>
            <a:ext cx="7772400" cy="1470025"/>
          </a:xfrm>
        </p:spPr>
        <p:txBody>
          <a:bodyPr/>
          <a:lstStyle/>
          <a:p>
            <a:pPr eaLnBrk="1" hangingPunct="1"/>
            <a:r>
              <a:rPr lang="en-US" b="1" dirty="0">
                <a:solidFill>
                  <a:schemeClr val="hlink"/>
                </a:solidFill>
              </a:rPr>
              <a:t>Why Are Seniors a Target?</a:t>
            </a:r>
            <a:endParaRPr lang="en-CA" dirty="0"/>
          </a:p>
        </p:txBody>
      </p:sp>
    </p:spTree>
    <p:extLst>
      <p:ext uri="{BB962C8B-B14F-4D97-AF65-F5344CB8AC3E}">
        <p14:creationId xmlns:p14="http://schemas.microsoft.com/office/powerpoint/2010/main" val="4171876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nig fra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780928"/>
            <a:ext cx="4953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ctrTitle"/>
          </p:nvPr>
        </p:nvSpPr>
        <p:spPr>
          <a:xfrm>
            <a:off x="685800" y="381000"/>
            <a:ext cx="7772400" cy="1470025"/>
          </a:xfrm>
        </p:spPr>
        <p:txBody>
          <a:bodyPr/>
          <a:lstStyle/>
          <a:p>
            <a:pPr eaLnBrk="1" hangingPunct="1"/>
            <a:r>
              <a:rPr lang="en-US" b="1">
                <a:solidFill>
                  <a:schemeClr val="hlink"/>
                </a:solidFill>
              </a:rPr>
              <a:t>Nigerian/West African</a:t>
            </a:r>
            <a:br>
              <a:rPr lang="en-US" b="1">
                <a:solidFill>
                  <a:schemeClr val="hlink"/>
                </a:solidFill>
              </a:rPr>
            </a:br>
            <a:r>
              <a:rPr lang="en-US" b="1">
                <a:solidFill>
                  <a:schemeClr val="hlink"/>
                </a:solidFill>
              </a:rPr>
              <a:t>Letter Scam </a:t>
            </a:r>
            <a:endParaRPr lang="en-CA"/>
          </a:p>
        </p:txBody>
      </p:sp>
    </p:spTree>
    <p:extLst>
      <p:ext uri="{BB962C8B-B14F-4D97-AF65-F5344CB8AC3E}">
        <p14:creationId xmlns:p14="http://schemas.microsoft.com/office/powerpoint/2010/main" val="72481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eaLnBrk="1" hangingPunct="1">
              <a:lnSpc>
                <a:spcPct val="80000"/>
              </a:lnSpc>
              <a:spcBef>
                <a:spcPct val="50000"/>
              </a:spcBef>
            </a:pPr>
            <a:r>
              <a:rPr lang="en-US" sz="2400">
                <a:solidFill>
                  <a:schemeClr val="hlink"/>
                </a:solidFill>
              </a:rPr>
              <a:t>You receive unsolicited e-mail, fax, or letter, often marked “with strict confidence” or “strictly confidential”</a:t>
            </a:r>
          </a:p>
          <a:p>
            <a:pPr eaLnBrk="1" hangingPunct="1">
              <a:lnSpc>
                <a:spcPct val="80000"/>
              </a:lnSpc>
              <a:spcBef>
                <a:spcPct val="50000"/>
              </a:spcBef>
            </a:pPr>
            <a:r>
              <a:rPr lang="en-US" sz="2400">
                <a:solidFill>
                  <a:schemeClr val="hlink"/>
                </a:solidFill>
              </a:rPr>
              <a:t>Sender is often a member of a “contract review panel”</a:t>
            </a:r>
          </a:p>
          <a:p>
            <a:pPr eaLnBrk="1" hangingPunct="1">
              <a:lnSpc>
                <a:spcPct val="80000"/>
              </a:lnSpc>
              <a:spcBef>
                <a:spcPct val="50000"/>
              </a:spcBef>
            </a:pPr>
            <a:r>
              <a:rPr lang="en-US" sz="2400">
                <a:solidFill>
                  <a:schemeClr val="hlink"/>
                </a:solidFill>
              </a:rPr>
              <a:t>Sender has received money and needs your assistance</a:t>
            </a:r>
          </a:p>
          <a:p>
            <a:pPr eaLnBrk="1" hangingPunct="1">
              <a:lnSpc>
                <a:spcPct val="80000"/>
              </a:lnSpc>
            </a:pPr>
            <a:endParaRPr lang="en-US" sz="2400">
              <a:solidFill>
                <a:schemeClr val="hlink"/>
              </a:solidFill>
            </a:endParaRPr>
          </a:p>
          <a:p>
            <a:pPr>
              <a:lnSpc>
                <a:spcPct val="80000"/>
              </a:lnSpc>
            </a:pPr>
            <a:endParaRPr lang="en-US" sz="2400" b="1">
              <a:solidFill>
                <a:schemeClr val="hlink"/>
              </a:solidFill>
            </a:endParaRPr>
          </a:p>
        </p:txBody>
      </p:sp>
      <p:sp>
        <p:nvSpPr>
          <p:cNvPr id="35843" name="Title 1"/>
          <p:cNvSpPr>
            <a:spLocks noGrp="1"/>
          </p:cNvSpPr>
          <p:nvPr>
            <p:ph type="ctrTitle"/>
          </p:nvPr>
        </p:nvSpPr>
        <p:spPr>
          <a:xfrm>
            <a:off x="762000" y="457200"/>
            <a:ext cx="7772400" cy="1470025"/>
          </a:xfrm>
        </p:spPr>
        <p:txBody>
          <a:bodyPr/>
          <a:lstStyle/>
          <a:p>
            <a:pPr eaLnBrk="1" hangingPunct="1"/>
            <a:r>
              <a:rPr lang="en-US" b="1">
                <a:solidFill>
                  <a:schemeClr val="hlink"/>
                </a:solidFill>
              </a:rPr>
              <a:t>How it works…</a:t>
            </a:r>
            <a:endParaRPr lang="en-CA"/>
          </a:p>
        </p:txBody>
      </p:sp>
    </p:spTree>
    <p:extLst>
      <p:ext uri="{BB962C8B-B14F-4D97-AF65-F5344CB8AC3E}">
        <p14:creationId xmlns:p14="http://schemas.microsoft.com/office/powerpoint/2010/main" val="3258723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ubTitle" idx="1"/>
          </p:nvPr>
        </p:nvSpPr>
        <p:spPr>
          <a:xfrm>
            <a:off x="1524000" y="2057400"/>
            <a:ext cx="6096000" cy="4114800"/>
          </a:xfrm>
          <a:noFill/>
        </p:spPr>
        <p:txBody>
          <a:bodyPr/>
          <a:lstStyle/>
          <a:p>
            <a:pPr>
              <a:spcBef>
                <a:spcPct val="0"/>
              </a:spcBef>
            </a:pPr>
            <a:endParaRPr lang="en-US" sz="2400" b="1">
              <a:solidFill>
                <a:schemeClr val="hlink"/>
              </a:solidFill>
            </a:endParaRPr>
          </a:p>
          <a:p>
            <a:pPr>
              <a:spcBef>
                <a:spcPct val="0"/>
              </a:spcBef>
            </a:pPr>
            <a:r>
              <a:rPr lang="en-US" sz="2400">
                <a:solidFill>
                  <a:schemeClr val="hlink"/>
                </a:solidFill>
              </a:rPr>
              <a:t>Depositing money into your personal account</a:t>
            </a:r>
          </a:p>
          <a:p>
            <a:pPr eaLnBrk="1" hangingPunct="1">
              <a:lnSpc>
                <a:spcPct val="80000"/>
              </a:lnSpc>
              <a:spcBef>
                <a:spcPct val="50000"/>
              </a:spcBef>
            </a:pPr>
            <a:r>
              <a:rPr lang="en-US" sz="2400">
                <a:solidFill>
                  <a:schemeClr val="hlink"/>
                </a:solidFill>
              </a:rPr>
              <a:t>To complete the transaction they will request your telephone #, fax #, address, &amp; bank account information</a:t>
            </a:r>
          </a:p>
          <a:p>
            <a:pPr eaLnBrk="1" hangingPunct="1">
              <a:lnSpc>
                <a:spcPct val="80000"/>
              </a:lnSpc>
              <a:spcBef>
                <a:spcPct val="50000"/>
              </a:spcBef>
            </a:pPr>
            <a:r>
              <a:rPr lang="en-US" sz="2400">
                <a:solidFill>
                  <a:schemeClr val="hlink"/>
                </a:solidFill>
              </a:rPr>
              <a:t>What are they promising to share with you?</a:t>
            </a:r>
          </a:p>
          <a:p>
            <a:pPr eaLnBrk="1" hangingPunct="1">
              <a:lnSpc>
                <a:spcPct val="80000"/>
              </a:lnSpc>
            </a:pPr>
            <a:endParaRPr lang="en-US" sz="2400">
              <a:solidFill>
                <a:schemeClr val="hlink"/>
              </a:solidFill>
            </a:endParaRPr>
          </a:p>
          <a:p>
            <a:pPr>
              <a:lnSpc>
                <a:spcPct val="80000"/>
              </a:lnSpc>
            </a:pPr>
            <a:endParaRPr lang="en-US" sz="2400" b="1">
              <a:solidFill>
                <a:schemeClr val="hlink"/>
              </a:solidFill>
            </a:endParaRPr>
          </a:p>
        </p:txBody>
      </p:sp>
      <p:sp>
        <p:nvSpPr>
          <p:cNvPr id="36867" name="Title 1"/>
          <p:cNvSpPr>
            <a:spLocks noGrp="1"/>
          </p:cNvSpPr>
          <p:nvPr>
            <p:ph type="ctrTitle"/>
          </p:nvPr>
        </p:nvSpPr>
        <p:spPr>
          <a:xfrm>
            <a:off x="685800" y="381000"/>
            <a:ext cx="7772400" cy="1470025"/>
          </a:xfrm>
        </p:spPr>
        <p:txBody>
          <a:bodyPr/>
          <a:lstStyle/>
          <a:p>
            <a:pPr eaLnBrk="1" hangingPunct="1"/>
            <a:r>
              <a:rPr lang="en-US" b="1">
                <a:solidFill>
                  <a:schemeClr val="hlink"/>
                </a:solidFill>
              </a:rPr>
              <a:t>How it works…</a:t>
            </a:r>
            <a:endParaRPr lang="en-CA"/>
          </a:p>
        </p:txBody>
      </p:sp>
    </p:spTree>
    <p:extLst>
      <p:ext uri="{BB962C8B-B14F-4D97-AF65-F5344CB8AC3E}">
        <p14:creationId xmlns:p14="http://schemas.microsoft.com/office/powerpoint/2010/main" val="2458168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eaLnBrk="1" hangingPunct="1">
              <a:lnSpc>
                <a:spcPct val="80000"/>
              </a:lnSpc>
              <a:spcBef>
                <a:spcPct val="50000"/>
              </a:spcBef>
            </a:pPr>
            <a:r>
              <a:rPr lang="en-US" sz="2400">
                <a:solidFill>
                  <a:schemeClr val="hlink"/>
                </a:solidFill>
              </a:rPr>
              <a:t>The RCMP estimates that Canadians have lost over $30,000,000 to the scam over the last 10 years </a:t>
            </a:r>
          </a:p>
          <a:p>
            <a:pPr eaLnBrk="1" hangingPunct="1">
              <a:lnSpc>
                <a:spcPct val="80000"/>
              </a:lnSpc>
              <a:spcBef>
                <a:spcPct val="50000"/>
              </a:spcBef>
            </a:pPr>
            <a:r>
              <a:rPr lang="en-US" sz="2400">
                <a:solidFill>
                  <a:schemeClr val="hlink"/>
                </a:solidFill>
              </a:rPr>
              <a:t>10,000- 15,000 variations of letters have circulated Canada</a:t>
            </a:r>
          </a:p>
          <a:p>
            <a:pPr eaLnBrk="1" hangingPunct="1">
              <a:lnSpc>
                <a:spcPct val="80000"/>
              </a:lnSpc>
              <a:spcBef>
                <a:spcPct val="50000"/>
              </a:spcBef>
            </a:pPr>
            <a:r>
              <a:rPr lang="en-US" sz="2400">
                <a:solidFill>
                  <a:schemeClr val="hlink"/>
                </a:solidFill>
              </a:rPr>
              <a:t>Many letters are poorly written with many grammatical errors </a:t>
            </a:r>
          </a:p>
          <a:p>
            <a:pPr eaLnBrk="1" hangingPunct="1">
              <a:lnSpc>
                <a:spcPct val="80000"/>
              </a:lnSpc>
              <a:spcBef>
                <a:spcPct val="50000"/>
              </a:spcBef>
            </a:pPr>
            <a:r>
              <a:rPr lang="en-US" sz="2400">
                <a:solidFill>
                  <a:schemeClr val="hlink"/>
                </a:solidFill>
              </a:rPr>
              <a:t>Remember, be wary of letters where “Urgency and Secrecy” are key elements</a:t>
            </a:r>
          </a:p>
          <a:p>
            <a:pPr>
              <a:lnSpc>
                <a:spcPct val="80000"/>
              </a:lnSpc>
              <a:spcBef>
                <a:spcPct val="50000"/>
              </a:spcBef>
            </a:pPr>
            <a:endParaRPr lang="en-US" sz="2400" b="1">
              <a:solidFill>
                <a:schemeClr val="hlink"/>
              </a:solidFill>
            </a:endParaRPr>
          </a:p>
        </p:txBody>
      </p:sp>
      <p:sp>
        <p:nvSpPr>
          <p:cNvPr id="37891"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Nigerian Letter Scam</a:t>
            </a:r>
            <a:endParaRPr lang="en-CA"/>
          </a:p>
        </p:txBody>
      </p:sp>
    </p:spTree>
    <p:extLst>
      <p:ext uri="{BB962C8B-B14F-4D97-AF65-F5344CB8AC3E}">
        <p14:creationId xmlns:p14="http://schemas.microsoft.com/office/powerpoint/2010/main" val="3760307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ubTitle" idx="1"/>
          </p:nvPr>
        </p:nvSpPr>
        <p:spPr>
          <a:xfrm>
            <a:off x="2057400" y="2057400"/>
            <a:ext cx="6096000" cy="4114800"/>
          </a:xfrm>
          <a:noFill/>
        </p:spPr>
        <p:txBody>
          <a:bodyPr/>
          <a:lstStyle/>
          <a:p>
            <a:pPr>
              <a:lnSpc>
                <a:spcPct val="80000"/>
              </a:lnSpc>
            </a:pPr>
            <a:endParaRPr lang="en-US" sz="2400" b="1">
              <a:solidFill>
                <a:schemeClr val="hlink"/>
              </a:solidFill>
            </a:endParaRPr>
          </a:p>
          <a:p>
            <a:pPr>
              <a:lnSpc>
                <a:spcPct val="80000"/>
              </a:lnSpc>
            </a:pPr>
            <a:endParaRPr lang="en-US" sz="2400" b="1">
              <a:solidFill>
                <a:schemeClr val="hlink"/>
              </a:solidFill>
            </a:endParaRPr>
          </a:p>
          <a:p>
            <a:pPr>
              <a:lnSpc>
                <a:spcPct val="80000"/>
              </a:lnSpc>
            </a:pPr>
            <a:endParaRPr lang="en-US" sz="2400" b="1">
              <a:solidFill>
                <a:schemeClr val="hlink"/>
              </a:solidFill>
            </a:endParaRPr>
          </a:p>
        </p:txBody>
      </p:sp>
      <p:pic>
        <p:nvPicPr>
          <p:cNvPr id="38915" name="Picture 7" descr="CC"/>
          <p:cNvPicPr>
            <a:picLocks noChangeAspect="1" noChangeArrowheads="1"/>
          </p:cNvPicPr>
          <p:nvPr/>
        </p:nvPicPr>
        <p:blipFill>
          <a:blip r:embed="rId3">
            <a:extLst>
              <a:ext uri="{28A0092B-C50C-407E-A947-70E740481C1C}">
                <a14:useLocalDpi xmlns:a14="http://schemas.microsoft.com/office/drawing/2010/main" val="0"/>
              </a:ext>
            </a:extLst>
          </a:blip>
          <a:srcRect t="19048" b="16191"/>
          <a:stretch>
            <a:fillRect/>
          </a:stretch>
        </p:blipFill>
        <p:spPr bwMode="auto">
          <a:xfrm>
            <a:off x="1905000" y="2895600"/>
            <a:ext cx="533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p:cNvSpPr>
            <a:spLocks noGrp="1"/>
          </p:cNvSpPr>
          <p:nvPr>
            <p:ph type="ctrTitle"/>
          </p:nvPr>
        </p:nvSpPr>
        <p:spPr>
          <a:xfrm>
            <a:off x="685800" y="457200"/>
            <a:ext cx="7772400" cy="1470025"/>
          </a:xfrm>
        </p:spPr>
        <p:txBody>
          <a:bodyPr/>
          <a:lstStyle/>
          <a:p>
            <a:pPr eaLnBrk="1" hangingPunct="1"/>
            <a:r>
              <a:rPr lang="en-US" b="1">
                <a:solidFill>
                  <a:schemeClr val="hlink"/>
                </a:solidFill>
              </a:rPr>
              <a:t>Credit Card / Debit Card Fraud</a:t>
            </a:r>
            <a:endParaRPr lang="en-CA"/>
          </a:p>
        </p:txBody>
      </p:sp>
    </p:spTree>
    <p:extLst>
      <p:ext uri="{BB962C8B-B14F-4D97-AF65-F5344CB8AC3E}">
        <p14:creationId xmlns:p14="http://schemas.microsoft.com/office/powerpoint/2010/main" val="1941398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eaLnBrk="1" hangingPunct="1">
              <a:lnSpc>
                <a:spcPct val="80000"/>
              </a:lnSpc>
              <a:spcBef>
                <a:spcPct val="50000"/>
              </a:spcBef>
            </a:pPr>
            <a:r>
              <a:rPr lang="en-US" sz="2400">
                <a:solidFill>
                  <a:schemeClr val="hlink"/>
                </a:solidFill>
              </a:rPr>
              <a:t>One of the fastest growing crimes in the world</a:t>
            </a:r>
          </a:p>
          <a:p>
            <a:pPr eaLnBrk="1" hangingPunct="1">
              <a:lnSpc>
                <a:spcPct val="80000"/>
              </a:lnSpc>
              <a:spcBef>
                <a:spcPct val="50000"/>
              </a:spcBef>
            </a:pPr>
            <a:r>
              <a:rPr lang="en-US" sz="2400">
                <a:solidFill>
                  <a:schemeClr val="hlink"/>
                </a:solidFill>
              </a:rPr>
              <a:t>Credit card fraud has become one of the world’s most lucrative crimes amounting to losses of $300,000,000 in Canada and over $5,000,000,000 worldwide each year</a:t>
            </a:r>
          </a:p>
          <a:p>
            <a:pPr eaLnBrk="1" hangingPunct="1">
              <a:lnSpc>
                <a:spcPct val="80000"/>
              </a:lnSpc>
              <a:spcBef>
                <a:spcPct val="50000"/>
              </a:spcBef>
            </a:pPr>
            <a:r>
              <a:rPr lang="en-US" sz="2400">
                <a:solidFill>
                  <a:schemeClr val="hlink"/>
                </a:solidFill>
              </a:rPr>
              <a:t>Criminals will often try and steal the card itself or take information from receipts and statements</a:t>
            </a:r>
          </a:p>
          <a:p>
            <a:pPr>
              <a:lnSpc>
                <a:spcPct val="80000"/>
              </a:lnSpc>
            </a:pPr>
            <a:endParaRPr lang="en-US" sz="2400">
              <a:solidFill>
                <a:schemeClr val="hlink"/>
              </a:solidFill>
            </a:endParaRPr>
          </a:p>
        </p:txBody>
      </p:sp>
      <p:sp>
        <p:nvSpPr>
          <p:cNvPr id="39939" name="Title 1"/>
          <p:cNvSpPr>
            <a:spLocks noGrp="1"/>
          </p:cNvSpPr>
          <p:nvPr>
            <p:ph type="ctrTitle"/>
          </p:nvPr>
        </p:nvSpPr>
        <p:spPr>
          <a:xfrm>
            <a:off x="609600" y="381000"/>
            <a:ext cx="7772400" cy="1470025"/>
          </a:xfrm>
        </p:spPr>
        <p:txBody>
          <a:bodyPr/>
          <a:lstStyle/>
          <a:p>
            <a:pPr eaLnBrk="1" hangingPunct="1"/>
            <a:r>
              <a:rPr lang="en-US" b="1">
                <a:solidFill>
                  <a:schemeClr val="hlink"/>
                </a:solidFill>
              </a:rPr>
              <a:t>Credit Card Fraud</a:t>
            </a:r>
            <a:endParaRPr lang="en-CA"/>
          </a:p>
        </p:txBody>
      </p:sp>
    </p:spTree>
    <p:extLst>
      <p:ext uri="{BB962C8B-B14F-4D97-AF65-F5344CB8AC3E}">
        <p14:creationId xmlns:p14="http://schemas.microsoft.com/office/powerpoint/2010/main" val="220209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sz="2400" b="1">
              <a:solidFill>
                <a:schemeClr val="hlink"/>
              </a:solidFill>
            </a:endParaRPr>
          </a:p>
          <a:p>
            <a:pPr eaLnBrk="1" hangingPunct="1">
              <a:lnSpc>
                <a:spcPct val="80000"/>
              </a:lnSpc>
              <a:spcBef>
                <a:spcPct val="50000"/>
              </a:spcBef>
            </a:pPr>
            <a:r>
              <a:rPr lang="en-US" sz="2400">
                <a:solidFill>
                  <a:schemeClr val="hlink"/>
                </a:solidFill>
              </a:rPr>
              <a:t>Criminals will try to steal your card and PIN</a:t>
            </a:r>
          </a:p>
          <a:p>
            <a:pPr eaLnBrk="1" hangingPunct="1">
              <a:lnSpc>
                <a:spcPct val="80000"/>
              </a:lnSpc>
              <a:spcBef>
                <a:spcPct val="50000"/>
              </a:spcBef>
            </a:pPr>
            <a:r>
              <a:rPr lang="en-US" sz="2400">
                <a:solidFill>
                  <a:schemeClr val="hlink"/>
                </a:solidFill>
              </a:rPr>
              <a:t>Criminals need both your card and you PIN to access your account. If both the card and the PIN are kept safe, the crime is prevented</a:t>
            </a:r>
          </a:p>
          <a:p>
            <a:pPr eaLnBrk="1" hangingPunct="1">
              <a:lnSpc>
                <a:spcPct val="80000"/>
              </a:lnSpc>
              <a:spcBef>
                <a:spcPct val="50000"/>
              </a:spcBef>
            </a:pPr>
            <a:r>
              <a:rPr lang="en-US" sz="2400">
                <a:solidFill>
                  <a:schemeClr val="hlink"/>
                </a:solidFill>
              </a:rPr>
              <a:t>Some criminals may use elaborate techniques such as ‘skimming’ and hidden ATM video cameras to gain access to your account</a:t>
            </a:r>
          </a:p>
        </p:txBody>
      </p:sp>
      <p:sp>
        <p:nvSpPr>
          <p:cNvPr id="40963" name="Title 1"/>
          <p:cNvSpPr>
            <a:spLocks noGrp="1"/>
          </p:cNvSpPr>
          <p:nvPr>
            <p:ph type="ctrTitle"/>
          </p:nvPr>
        </p:nvSpPr>
        <p:spPr>
          <a:xfrm>
            <a:off x="685800" y="457200"/>
            <a:ext cx="7772400" cy="1470025"/>
          </a:xfrm>
        </p:spPr>
        <p:txBody>
          <a:bodyPr/>
          <a:lstStyle/>
          <a:p>
            <a:pPr eaLnBrk="1" hangingPunct="1"/>
            <a:r>
              <a:rPr lang="en-US" b="1">
                <a:solidFill>
                  <a:schemeClr val="hlink"/>
                </a:solidFill>
              </a:rPr>
              <a:t>Debit Card Fraud</a:t>
            </a:r>
            <a:endParaRPr lang="en-CA"/>
          </a:p>
        </p:txBody>
      </p:sp>
    </p:spTree>
    <p:extLst>
      <p:ext uri="{BB962C8B-B14F-4D97-AF65-F5344CB8AC3E}">
        <p14:creationId xmlns:p14="http://schemas.microsoft.com/office/powerpoint/2010/main" val="3027939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295400" y="2819400"/>
            <a:ext cx="2971800" cy="2743200"/>
          </a:xfrm>
          <a:noFill/>
        </p:spPr>
      </p:pic>
      <p:pic>
        <p:nvPicPr>
          <p:cNvPr id="4198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19400"/>
            <a:ext cx="32004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itle 1"/>
          <p:cNvSpPr>
            <a:spLocks noGrp="1"/>
          </p:cNvSpPr>
          <p:nvPr>
            <p:ph type="ctrTitle"/>
          </p:nvPr>
        </p:nvSpPr>
        <p:spPr>
          <a:xfrm>
            <a:off x="609600" y="381000"/>
            <a:ext cx="7772400" cy="1470025"/>
          </a:xfrm>
        </p:spPr>
        <p:txBody>
          <a:bodyPr/>
          <a:lstStyle/>
          <a:p>
            <a:pPr eaLnBrk="1" hangingPunct="1"/>
            <a:r>
              <a:rPr lang="en-US">
                <a:solidFill>
                  <a:schemeClr val="hlink"/>
                </a:solidFill>
              </a:rPr>
              <a:t>Card “Skimming”</a:t>
            </a:r>
            <a:endParaRPr lang="en-CA"/>
          </a:p>
        </p:txBody>
      </p:sp>
    </p:spTree>
    <p:extLst>
      <p:ext uri="{BB962C8B-B14F-4D97-AF65-F5344CB8AC3E}">
        <p14:creationId xmlns:p14="http://schemas.microsoft.com/office/powerpoint/2010/main" val="207185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atmcard3"/>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3098800" y="2451100"/>
            <a:ext cx="2946400" cy="332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Title 1"/>
          <p:cNvSpPr>
            <a:spLocks noGrp="1"/>
          </p:cNvSpPr>
          <p:nvPr>
            <p:ph type="ctrTitle"/>
          </p:nvPr>
        </p:nvSpPr>
        <p:spPr>
          <a:xfrm>
            <a:off x="685800" y="511175"/>
            <a:ext cx="7772400" cy="1470025"/>
          </a:xfrm>
        </p:spPr>
        <p:txBody>
          <a:bodyPr/>
          <a:lstStyle/>
          <a:p>
            <a:pPr eaLnBrk="1" hangingPunct="1"/>
            <a:r>
              <a:rPr lang="en-US">
                <a:solidFill>
                  <a:schemeClr val="hlink"/>
                </a:solidFill>
              </a:rPr>
              <a:t>Card “Skimming”</a:t>
            </a:r>
            <a:endParaRPr lang="en-CA"/>
          </a:p>
        </p:txBody>
      </p:sp>
    </p:spTree>
    <p:extLst>
      <p:ext uri="{BB962C8B-B14F-4D97-AF65-F5344CB8AC3E}">
        <p14:creationId xmlns:p14="http://schemas.microsoft.com/office/powerpoint/2010/main" val="35920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atmcard4"/>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026708" y="2420888"/>
            <a:ext cx="52070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5" name="Text Box 8"/>
          <p:cNvSpPr txBox="1">
            <a:spLocks noChangeArrowheads="1"/>
          </p:cNvSpPr>
          <p:nvPr/>
        </p:nvSpPr>
        <p:spPr bwMode="auto">
          <a:xfrm>
            <a:off x="2035175" y="5867400"/>
            <a:ext cx="507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A security mirror is placed in view of the keypad.</a:t>
            </a:r>
          </a:p>
        </p:txBody>
      </p:sp>
      <p:sp>
        <p:nvSpPr>
          <p:cNvPr id="44036" name="Title 1"/>
          <p:cNvSpPr>
            <a:spLocks noGrp="1"/>
          </p:cNvSpPr>
          <p:nvPr>
            <p:ph type="ctrTitle"/>
          </p:nvPr>
        </p:nvSpPr>
        <p:spPr>
          <a:xfrm>
            <a:off x="685800" y="228600"/>
            <a:ext cx="7772400" cy="1470025"/>
          </a:xfrm>
        </p:spPr>
        <p:txBody>
          <a:bodyPr/>
          <a:lstStyle/>
          <a:p>
            <a:pPr eaLnBrk="1" hangingPunct="1"/>
            <a:r>
              <a:rPr lang="en-US">
                <a:solidFill>
                  <a:schemeClr val="hlink"/>
                </a:solidFill>
              </a:rPr>
              <a:t>Card “Skimming”</a:t>
            </a:r>
            <a:endParaRPr lang="en-CA"/>
          </a:p>
        </p:txBody>
      </p:sp>
    </p:spTree>
    <p:extLst>
      <p:ext uri="{BB962C8B-B14F-4D97-AF65-F5344CB8AC3E}">
        <p14:creationId xmlns:p14="http://schemas.microsoft.com/office/powerpoint/2010/main" val="363160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ubTitle" idx="1"/>
          </p:nvPr>
        </p:nvSpPr>
        <p:spPr>
          <a:xfrm>
            <a:off x="0" y="2057400"/>
            <a:ext cx="9144000" cy="2667000"/>
          </a:xfrm>
          <a:noFill/>
        </p:spPr>
        <p:txBody>
          <a:bodyPr/>
          <a:lstStyle/>
          <a:p>
            <a:pPr>
              <a:spcBef>
                <a:spcPct val="50000"/>
              </a:spcBef>
            </a:pPr>
            <a:endParaRPr lang="en-US" sz="2400" b="1"/>
          </a:p>
          <a:p>
            <a:pPr eaLnBrk="1" hangingPunct="1">
              <a:lnSpc>
                <a:spcPct val="80000"/>
              </a:lnSpc>
            </a:pPr>
            <a:r>
              <a:rPr lang="en-US" sz="2400">
                <a:solidFill>
                  <a:schemeClr val="hlink"/>
                </a:solidFill>
              </a:rPr>
              <a:t>Criminals want to gain your trust and confidence</a:t>
            </a:r>
          </a:p>
          <a:p>
            <a:pPr eaLnBrk="1" hangingPunct="1">
              <a:lnSpc>
                <a:spcPct val="80000"/>
              </a:lnSpc>
            </a:pPr>
            <a:endParaRPr lang="en-US" sz="2400">
              <a:solidFill>
                <a:schemeClr val="hlink"/>
              </a:solidFill>
            </a:endParaRPr>
          </a:p>
          <a:p>
            <a:pPr eaLnBrk="1" hangingPunct="1">
              <a:lnSpc>
                <a:spcPct val="80000"/>
              </a:lnSpc>
            </a:pPr>
            <a:r>
              <a:rPr lang="en-US" sz="2400">
                <a:solidFill>
                  <a:schemeClr val="hlink"/>
                </a:solidFill>
              </a:rPr>
              <a:t>Remember, if it sounds too good to be true it probably is</a:t>
            </a:r>
          </a:p>
          <a:p>
            <a:pPr eaLnBrk="1" hangingPunct="1">
              <a:lnSpc>
                <a:spcPct val="80000"/>
              </a:lnSpc>
            </a:pPr>
            <a:endParaRPr lang="en-US" sz="2400">
              <a:solidFill>
                <a:schemeClr val="hlink"/>
              </a:solidFill>
            </a:endParaRPr>
          </a:p>
          <a:p>
            <a:pPr eaLnBrk="1" hangingPunct="1">
              <a:lnSpc>
                <a:spcPct val="80000"/>
              </a:lnSpc>
            </a:pPr>
            <a:r>
              <a:rPr lang="en-US" sz="2400">
                <a:solidFill>
                  <a:schemeClr val="hlink"/>
                </a:solidFill>
              </a:rPr>
              <a:t>Be careful of who you trust</a:t>
            </a:r>
          </a:p>
          <a:p>
            <a:pPr>
              <a:spcBef>
                <a:spcPct val="50000"/>
              </a:spcBef>
            </a:pPr>
            <a:endParaRPr lang="en-US" sz="2400" b="1">
              <a:solidFill>
                <a:schemeClr val="hlink"/>
              </a:solidFill>
            </a:endParaRPr>
          </a:p>
          <a:p>
            <a:pPr eaLnBrk="1" hangingPunct="1">
              <a:lnSpc>
                <a:spcPct val="80000"/>
              </a:lnSpc>
            </a:pPr>
            <a:endParaRPr lang="en-US" altLang="en-US" sz="2400" b="1" dirty="0">
              <a:solidFill>
                <a:schemeClr val="hlink"/>
              </a:solidFill>
            </a:endParaRPr>
          </a:p>
        </p:txBody>
      </p:sp>
      <p:sp>
        <p:nvSpPr>
          <p:cNvPr id="6147" name="Title 1"/>
          <p:cNvSpPr>
            <a:spLocks noGrp="1"/>
          </p:cNvSpPr>
          <p:nvPr>
            <p:ph type="ctrTitle"/>
          </p:nvPr>
        </p:nvSpPr>
        <p:spPr>
          <a:xfrm>
            <a:off x="685800" y="381000"/>
            <a:ext cx="7772400" cy="1470025"/>
          </a:xfrm>
        </p:spPr>
        <p:txBody>
          <a:bodyPr/>
          <a:lstStyle/>
          <a:p>
            <a:pPr eaLnBrk="1" hangingPunct="1"/>
            <a:r>
              <a:rPr lang="en-US" b="1"/>
              <a:t>Be Aware!</a:t>
            </a:r>
            <a:endParaRPr lang="en-CA" dirty="0"/>
          </a:p>
        </p:txBody>
      </p:sp>
    </p:spTree>
    <p:extLst>
      <p:ext uri="{BB962C8B-B14F-4D97-AF65-F5344CB8AC3E}">
        <p14:creationId xmlns:p14="http://schemas.microsoft.com/office/powerpoint/2010/main" val="819850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atmcard5"/>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384300" y="2209800"/>
            <a:ext cx="3238500" cy="340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59" name="Picture 8" descr="atmcar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300" y="2209800"/>
            <a:ext cx="31115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9"/>
          <p:cNvSpPr txBox="1">
            <a:spLocks noChangeArrowheads="1"/>
          </p:cNvSpPr>
          <p:nvPr/>
        </p:nvSpPr>
        <p:spPr bwMode="auto">
          <a:xfrm>
            <a:off x="1066800" y="5827713"/>
            <a:ext cx="70104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a:t>A small video camera inside the security mirror which records the keypad.</a:t>
            </a:r>
          </a:p>
          <a:p>
            <a:endParaRPr lang="en-US"/>
          </a:p>
        </p:txBody>
      </p:sp>
      <p:sp>
        <p:nvSpPr>
          <p:cNvPr id="45061" name="Title 1"/>
          <p:cNvSpPr>
            <a:spLocks noGrp="1"/>
          </p:cNvSpPr>
          <p:nvPr>
            <p:ph type="ctrTitle"/>
          </p:nvPr>
        </p:nvSpPr>
        <p:spPr>
          <a:xfrm>
            <a:off x="685800" y="319088"/>
            <a:ext cx="7772400" cy="1470025"/>
          </a:xfrm>
        </p:spPr>
        <p:txBody>
          <a:bodyPr/>
          <a:lstStyle/>
          <a:p>
            <a:pPr eaLnBrk="1" hangingPunct="1"/>
            <a:r>
              <a:rPr lang="en-US">
                <a:solidFill>
                  <a:schemeClr val="hlink"/>
                </a:solidFill>
              </a:rPr>
              <a:t>Card “Skimming”</a:t>
            </a:r>
            <a:endParaRPr lang="en-CA"/>
          </a:p>
        </p:txBody>
      </p:sp>
    </p:spTree>
    <p:extLst>
      <p:ext uri="{BB962C8B-B14F-4D97-AF65-F5344CB8AC3E}">
        <p14:creationId xmlns:p14="http://schemas.microsoft.com/office/powerpoint/2010/main" val="1281982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atmcard7"/>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914400" y="2209800"/>
            <a:ext cx="35814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8" descr="atmcard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81200"/>
            <a:ext cx="36576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9"/>
          <p:cNvSpPr txBox="1">
            <a:spLocks noChangeArrowheads="1"/>
          </p:cNvSpPr>
          <p:nvPr/>
        </p:nvSpPr>
        <p:spPr bwMode="auto">
          <a:xfrm>
            <a:off x="1249363" y="5791200"/>
            <a:ext cx="66452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t>The images and information gathered are transmitted by radio-signal to a computer a distance away.</a:t>
            </a:r>
          </a:p>
          <a:p>
            <a:endParaRPr lang="en-US" sz="1400"/>
          </a:p>
        </p:txBody>
      </p:sp>
      <p:sp>
        <p:nvSpPr>
          <p:cNvPr id="46085" name="Title 1"/>
          <p:cNvSpPr>
            <a:spLocks noGrp="1"/>
          </p:cNvSpPr>
          <p:nvPr>
            <p:ph type="ctrTitle"/>
          </p:nvPr>
        </p:nvSpPr>
        <p:spPr>
          <a:xfrm>
            <a:off x="685800" y="447675"/>
            <a:ext cx="7772400" cy="1470025"/>
          </a:xfrm>
        </p:spPr>
        <p:txBody>
          <a:bodyPr/>
          <a:lstStyle/>
          <a:p>
            <a:pPr eaLnBrk="1" hangingPunct="1"/>
            <a:r>
              <a:rPr lang="en-US">
                <a:solidFill>
                  <a:schemeClr val="hlink"/>
                </a:solidFill>
              </a:rPr>
              <a:t>Card “Skimming”</a:t>
            </a:r>
            <a:endParaRPr lang="en-CA"/>
          </a:p>
        </p:txBody>
      </p:sp>
    </p:spTree>
    <p:extLst>
      <p:ext uri="{BB962C8B-B14F-4D97-AF65-F5344CB8AC3E}">
        <p14:creationId xmlns:p14="http://schemas.microsoft.com/office/powerpoint/2010/main" val="2409662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1"/>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827584" y="2276872"/>
            <a:ext cx="4419600" cy="3886200"/>
          </a:xfrm>
        </p:spPr>
      </p:pic>
      <p:sp>
        <p:nvSpPr>
          <p:cNvPr id="47107" name="Rectangle 8"/>
          <p:cNvSpPr>
            <a:spLocks noChangeArrowheads="1"/>
          </p:cNvSpPr>
          <p:nvPr/>
        </p:nvSpPr>
        <p:spPr bwMode="auto">
          <a:xfrm>
            <a:off x="6084664" y="2852936"/>
            <a:ext cx="2667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t>At first glance it would appear as though this individual is simply performing a simple ATM transaction</a:t>
            </a:r>
          </a:p>
        </p:txBody>
      </p:sp>
      <p:sp>
        <p:nvSpPr>
          <p:cNvPr id="47108" name="Title 1"/>
          <p:cNvSpPr>
            <a:spLocks noGrp="1"/>
          </p:cNvSpPr>
          <p:nvPr>
            <p:ph type="ctrTitle"/>
          </p:nvPr>
        </p:nvSpPr>
        <p:spPr>
          <a:xfrm>
            <a:off x="685800" y="379413"/>
            <a:ext cx="7772400" cy="1470025"/>
          </a:xfrm>
        </p:spPr>
        <p:txBody>
          <a:bodyPr/>
          <a:lstStyle/>
          <a:p>
            <a:pPr eaLnBrk="1" hangingPunct="1"/>
            <a:r>
              <a:rPr lang="en-US">
                <a:solidFill>
                  <a:schemeClr val="hlink"/>
                </a:solidFill>
              </a:rPr>
              <a:t>ATM</a:t>
            </a:r>
            <a:r>
              <a:rPr lang="en-US" b="1"/>
              <a:t> </a:t>
            </a:r>
            <a:r>
              <a:rPr lang="en-US">
                <a:solidFill>
                  <a:schemeClr val="hlink"/>
                </a:solidFill>
              </a:rPr>
              <a:t>SCAM</a:t>
            </a:r>
            <a:br>
              <a:rPr lang="en-US" b="1"/>
            </a:br>
            <a:endParaRPr lang="en-CA"/>
          </a:p>
        </p:txBody>
      </p:sp>
    </p:spTree>
    <p:extLst>
      <p:ext uri="{BB962C8B-B14F-4D97-AF65-F5344CB8AC3E}">
        <p14:creationId xmlns:p14="http://schemas.microsoft.com/office/powerpoint/2010/main" val="4046325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381000"/>
            <a:ext cx="7772400" cy="1470025"/>
          </a:xfrm>
        </p:spPr>
        <p:txBody>
          <a:bodyPr/>
          <a:lstStyle/>
          <a:p>
            <a:pPr eaLnBrk="1" hangingPunct="1"/>
            <a:r>
              <a:rPr lang="en-US">
                <a:solidFill>
                  <a:schemeClr val="hlink"/>
                </a:solidFill>
              </a:rPr>
              <a:t>Setting the Trap</a:t>
            </a:r>
            <a:endParaRPr lang="en-CA">
              <a:solidFill>
                <a:schemeClr val="hlink"/>
              </a:solidFill>
            </a:endParaRPr>
          </a:p>
        </p:txBody>
      </p:sp>
      <p:pic>
        <p:nvPicPr>
          <p:cNvPr id="48131" name="Picture 7" descr="2"/>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447800" y="2286000"/>
            <a:ext cx="4044950" cy="3733800"/>
          </a:xfrm>
        </p:spPr>
      </p:pic>
      <p:sp>
        <p:nvSpPr>
          <p:cNvPr id="48132" name="Rectangle 8"/>
          <p:cNvSpPr>
            <a:spLocks noChangeArrowheads="1"/>
          </p:cNvSpPr>
          <p:nvPr/>
        </p:nvSpPr>
        <p:spPr bwMode="auto">
          <a:xfrm>
            <a:off x="6400800" y="2209800"/>
            <a:ext cx="20574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accent1"/>
              </a:buClr>
              <a:buSzPct val="70000"/>
              <a:buFont typeface="Wingdings" pitchFamily="2" charset="2"/>
              <a:buNone/>
            </a:pPr>
            <a:r>
              <a:rPr lang="en-US" sz="2400"/>
              <a:t>What he is in fact doing is rigging the slot on the machine so as to capture the card of the next person who uses the ATM</a:t>
            </a:r>
          </a:p>
        </p:txBody>
      </p:sp>
    </p:spTree>
    <p:extLst>
      <p:ext uri="{BB962C8B-B14F-4D97-AF65-F5344CB8AC3E}">
        <p14:creationId xmlns:p14="http://schemas.microsoft.com/office/powerpoint/2010/main" val="1071126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685800" y="511175"/>
            <a:ext cx="7772400" cy="1470025"/>
          </a:xfrm>
        </p:spPr>
        <p:txBody>
          <a:bodyPr/>
          <a:lstStyle/>
          <a:p>
            <a:pPr eaLnBrk="1" hangingPunct="1"/>
            <a:r>
              <a:rPr lang="en-US">
                <a:solidFill>
                  <a:schemeClr val="hlink"/>
                </a:solidFill>
              </a:rPr>
              <a:t>The Lookout</a:t>
            </a:r>
            <a:endParaRPr lang="en-CA">
              <a:solidFill>
                <a:schemeClr val="hlink"/>
              </a:solidFill>
            </a:endParaRPr>
          </a:p>
        </p:txBody>
      </p:sp>
      <p:pic>
        <p:nvPicPr>
          <p:cNvPr id="49155" name="Picture 7" descr="3"/>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990600" y="2133600"/>
            <a:ext cx="3740150" cy="3810000"/>
          </a:xfrm>
        </p:spPr>
      </p:pic>
      <p:sp>
        <p:nvSpPr>
          <p:cNvPr id="49156" name="Rectangle 8"/>
          <p:cNvSpPr>
            <a:spLocks noChangeArrowheads="1"/>
          </p:cNvSpPr>
          <p:nvPr/>
        </p:nvSpPr>
        <p:spPr bwMode="auto">
          <a:xfrm>
            <a:off x="5257800" y="2514600"/>
            <a:ext cx="3200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Rigging the machine is very risky business therefore the services of a “lookout” is required in order to warn of possible witnesses and/or potential victims</a:t>
            </a:r>
          </a:p>
        </p:txBody>
      </p:sp>
    </p:spTree>
    <p:extLst>
      <p:ext uri="{BB962C8B-B14F-4D97-AF65-F5344CB8AC3E}">
        <p14:creationId xmlns:p14="http://schemas.microsoft.com/office/powerpoint/2010/main" val="720372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ubTitle" idx="1"/>
          </p:nvPr>
        </p:nvSpPr>
        <p:spPr>
          <a:xfrm>
            <a:off x="2057400" y="2057400"/>
            <a:ext cx="6096000" cy="4114800"/>
          </a:xfrm>
          <a:noFill/>
        </p:spPr>
        <p:txBody>
          <a:bodyPr/>
          <a:lstStyle/>
          <a:p>
            <a:pPr>
              <a:lnSpc>
                <a:spcPct val="80000"/>
              </a:lnSpc>
            </a:pPr>
            <a:endParaRPr lang="en-US" sz="2000" b="1">
              <a:solidFill>
                <a:schemeClr val="hlink"/>
              </a:solidFill>
            </a:endParaRPr>
          </a:p>
          <a:p>
            <a:pPr>
              <a:lnSpc>
                <a:spcPct val="80000"/>
              </a:lnSpc>
            </a:pPr>
            <a:endParaRPr lang="en-US" sz="2000" b="1">
              <a:solidFill>
                <a:schemeClr val="hlink"/>
              </a:solidFill>
            </a:endParaRPr>
          </a:p>
        </p:txBody>
      </p:sp>
      <p:pic>
        <p:nvPicPr>
          <p:cNvPr id="50179" name="Picture 7"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3657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Rectangle 8"/>
          <p:cNvSpPr>
            <a:spLocks noChangeArrowheads="1"/>
          </p:cNvSpPr>
          <p:nvPr/>
        </p:nvSpPr>
        <p:spPr bwMode="auto">
          <a:xfrm>
            <a:off x="5807075" y="2628900"/>
            <a:ext cx="2667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t>Here we see the next customer to use the machine after the trap has been set. He inserts his card and attempts a transaction</a:t>
            </a:r>
          </a:p>
        </p:txBody>
      </p:sp>
      <p:sp>
        <p:nvSpPr>
          <p:cNvPr id="50181"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The Victim</a:t>
            </a:r>
            <a:endParaRPr lang="en-CA"/>
          </a:p>
        </p:txBody>
      </p:sp>
    </p:spTree>
    <p:extLst>
      <p:ext uri="{BB962C8B-B14F-4D97-AF65-F5344CB8AC3E}">
        <p14:creationId xmlns:p14="http://schemas.microsoft.com/office/powerpoint/2010/main" val="2004737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7"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3962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Rectangle 8"/>
          <p:cNvSpPr>
            <a:spLocks noChangeArrowheads="1"/>
          </p:cNvSpPr>
          <p:nvPr/>
        </p:nvSpPr>
        <p:spPr bwMode="auto">
          <a:xfrm>
            <a:off x="5638800" y="2590800"/>
            <a:ext cx="3200400"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chemeClr val="accent1"/>
              </a:buClr>
              <a:buSzPct val="70000"/>
              <a:buFont typeface="Wingdings" pitchFamily="2" charset="2"/>
              <a:buNone/>
            </a:pPr>
            <a:r>
              <a:rPr lang="en-US" sz="2400" dirty="0"/>
              <a:t>The card has been captured and the customer is confused as to why this is so. However in the background we see that help is on its’ way……or is it?</a:t>
            </a:r>
          </a:p>
        </p:txBody>
      </p:sp>
      <p:sp>
        <p:nvSpPr>
          <p:cNvPr id="2" name="Title 1"/>
          <p:cNvSpPr>
            <a:spLocks noGrp="1"/>
          </p:cNvSpPr>
          <p:nvPr>
            <p:ph type="ctrTitle"/>
          </p:nvPr>
        </p:nvSpPr>
        <p:spPr>
          <a:xfrm>
            <a:off x="685800" y="304800"/>
            <a:ext cx="7772400" cy="1470025"/>
          </a:xfrm>
        </p:spPr>
        <p:txBody>
          <a:bodyPr/>
          <a:lstStyle/>
          <a:p>
            <a:r>
              <a:rPr lang="en-US" b="1">
                <a:solidFill>
                  <a:schemeClr val="hlink"/>
                </a:solidFill>
              </a:rPr>
              <a:t>The Capture</a:t>
            </a:r>
            <a:endParaRPr lang="en-CA" dirty="0"/>
          </a:p>
        </p:txBody>
      </p:sp>
    </p:spTree>
    <p:extLst>
      <p:ext uri="{BB962C8B-B14F-4D97-AF65-F5344CB8AC3E}">
        <p14:creationId xmlns:p14="http://schemas.microsoft.com/office/powerpoint/2010/main" val="407287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7"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0"/>
            <a:ext cx="3276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Rectangle 8"/>
          <p:cNvSpPr>
            <a:spLocks noChangeArrowheads="1"/>
          </p:cNvSpPr>
          <p:nvPr/>
        </p:nvSpPr>
        <p:spPr bwMode="auto">
          <a:xfrm>
            <a:off x="5105400" y="2819400"/>
            <a:ext cx="350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Here we see the Fraudster pretending to render assistance. What he is in fact trying to do is obtain the customer’s </a:t>
            </a:r>
            <a:r>
              <a:rPr lang="en-US" sz="2400" dirty="0" err="1"/>
              <a:t>P.I.N</a:t>
            </a:r>
            <a:r>
              <a:rPr lang="en-US" sz="2400" dirty="0"/>
              <a:t> now that he has captured the card</a:t>
            </a:r>
          </a:p>
        </p:txBody>
      </p:sp>
      <p:sp>
        <p:nvSpPr>
          <p:cNvPr id="2" name="Title 1"/>
          <p:cNvSpPr>
            <a:spLocks noGrp="1"/>
          </p:cNvSpPr>
          <p:nvPr>
            <p:ph type="ctrTitle"/>
          </p:nvPr>
        </p:nvSpPr>
        <p:spPr>
          <a:xfrm>
            <a:off x="609600" y="381000"/>
            <a:ext cx="7772400" cy="1470025"/>
          </a:xfrm>
        </p:spPr>
        <p:txBody>
          <a:bodyPr/>
          <a:lstStyle/>
          <a:p>
            <a:r>
              <a:rPr lang="en-US" b="1">
                <a:solidFill>
                  <a:schemeClr val="hlink"/>
                </a:solidFill>
              </a:rPr>
              <a:t>The Con</a:t>
            </a:r>
            <a:endParaRPr lang="en-CA" dirty="0"/>
          </a:p>
        </p:txBody>
      </p:sp>
    </p:spTree>
    <p:extLst>
      <p:ext uri="{BB962C8B-B14F-4D97-AF65-F5344CB8AC3E}">
        <p14:creationId xmlns:p14="http://schemas.microsoft.com/office/powerpoint/2010/main" val="1203872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7"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3352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Rectangle 8"/>
          <p:cNvSpPr>
            <a:spLocks noChangeArrowheads="1"/>
          </p:cNvSpPr>
          <p:nvPr/>
        </p:nvSpPr>
        <p:spPr bwMode="auto">
          <a:xfrm>
            <a:off x="5257800" y="2819400"/>
            <a:ext cx="350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He convinces the customer that he would be able to retrieve his card if he entered his </a:t>
            </a:r>
            <a:r>
              <a:rPr lang="en-US" sz="2400" dirty="0" err="1"/>
              <a:t>P.I.N</a:t>
            </a:r>
            <a:r>
              <a:rPr lang="en-US" sz="2400" dirty="0"/>
              <a:t> while he holds down both the “cancel” and the “enter” buttons</a:t>
            </a:r>
          </a:p>
        </p:txBody>
      </p:sp>
      <p:sp>
        <p:nvSpPr>
          <p:cNvPr id="2" name="Title 1"/>
          <p:cNvSpPr>
            <a:spLocks noGrp="1"/>
          </p:cNvSpPr>
          <p:nvPr>
            <p:ph type="ctrTitle"/>
          </p:nvPr>
        </p:nvSpPr>
        <p:spPr>
          <a:xfrm>
            <a:off x="762000" y="304800"/>
            <a:ext cx="7772400" cy="1470025"/>
          </a:xfrm>
        </p:spPr>
        <p:txBody>
          <a:bodyPr/>
          <a:lstStyle/>
          <a:p>
            <a:r>
              <a:rPr lang="en-US" b="1">
                <a:solidFill>
                  <a:schemeClr val="hlink"/>
                </a:solidFill>
              </a:rPr>
              <a:t>Obtaining the P.I.N</a:t>
            </a:r>
            <a:endParaRPr lang="en-CA" dirty="0"/>
          </a:p>
        </p:txBody>
      </p:sp>
    </p:spTree>
    <p:extLst>
      <p:ext uri="{BB962C8B-B14F-4D97-AF65-F5344CB8AC3E}">
        <p14:creationId xmlns:p14="http://schemas.microsoft.com/office/powerpoint/2010/main" val="3815524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7"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350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Rectangle 8"/>
          <p:cNvSpPr>
            <a:spLocks noChangeArrowheads="1"/>
          </p:cNvSpPr>
          <p:nvPr/>
        </p:nvSpPr>
        <p:spPr bwMode="auto">
          <a:xfrm>
            <a:off x="5181600" y="2580144"/>
            <a:ext cx="3200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After several attempts the customer is convinced that the machine has captured his card. Both he and the Fraudster leave the ATM</a:t>
            </a:r>
          </a:p>
        </p:txBody>
      </p:sp>
      <p:sp>
        <p:nvSpPr>
          <p:cNvPr id="2" name="Title 1"/>
          <p:cNvSpPr>
            <a:spLocks noGrp="1"/>
          </p:cNvSpPr>
          <p:nvPr>
            <p:ph type="ctrTitle"/>
          </p:nvPr>
        </p:nvSpPr>
        <p:spPr>
          <a:xfrm>
            <a:off x="685800" y="304800"/>
            <a:ext cx="7772400" cy="1470025"/>
          </a:xfrm>
        </p:spPr>
        <p:txBody>
          <a:bodyPr/>
          <a:lstStyle/>
          <a:p>
            <a:r>
              <a:rPr lang="en-US" b="1">
                <a:solidFill>
                  <a:schemeClr val="hlink"/>
                </a:solidFill>
              </a:rPr>
              <a:t>The</a:t>
            </a:r>
            <a:r>
              <a:rPr lang="en-US" b="1"/>
              <a:t> </a:t>
            </a:r>
            <a:r>
              <a:rPr lang="en-US" b="1">
                <a:solidFill>
                  <a:schemeClr val="hlink"/>
                </a:solidFill>
              </a:rPr>
              <a:t>Surrender</a:t>
            </a:r>
            <a:endParaRPr lang="en-CA" b="1" dirty="0">
              <a:solidFill>
                <a:schemeClr val="hlink"/>
              </a:solidFill>
            </a:endParaRPr>
          </a:p>
        </p:txBody>
      </p:sp>
    </p:spTree>
    <p:extLst>
      <p:ext uri="{BB962C8B-B14F-4D97-AF65-F5344CB8AC3E}">
        <p14:creationId xmlns:p14="http://schemas.microsoft.com/office/powerpoint/2010/main" val="63709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ubTitle" idx="1"/>
          </p:nvPr>
        </p:nvSpPr>
        <p:spPr>
          <a:xfrm>
            <a:off x="-4027" y="2852936"/>
            <a:ext cx="9144000" cy="2362200"/>
          </a:xfrm>
          <a:noFill/>
        </p:spPr>
        <p:txBody>
          <a:bodyPr/>
          <a:lstStyle/>
          <a:p>
            <a:pPr eaLnBrk="1" hangingPunct="1">
              <a:lnSpc>
                <a:spcPct val="80000"/>
              </a:lnSpc>
              <a:spcBef>
                <a:spcPct val="50000"/>
              </a:spcBef>
            </a:pPr>
            <a:r>
              <a:rPr lang="en-US" sz="2000" dirty="0">
                <a:solidFill>
                  <a:schemeClr val="hlink"/>
                </a:solidFill>
              </a:rPr>
              <a:t>Telemarketing</a:t>
            </a:r>
          </a:p>
          <a:p>
            <a:pPr eaLnBrk="1" hangingPunct="1">
              <a:lnSpc>
                <a:spcPct val="80000"/>
              </a:lnSpc>
              <a:spcBef>
                <a:spcPct val="50000"/>
              </a:spcBef>
            </a:pPr>
            <a:r>
              <a:rPr lang="en-US" sz="2000" dirty="0">
                <a:solidFill>
                  <a:schemeClr val="hlink"/>
                </a:solidFill>
              </a:rPr>
              <a:t>Identity Theft</a:t>
            </a:r>
          </a:p>
          <a:p>
            <a:pPr eaLnBrk="1" hangingPunct="1">
              <a:lnSpc>
                <a:spcPct val="80000"/>
              </a:lnSpc>
              <a:spcBef>
                <a:spcPct val="50000"/>
              </a:spcBef>
            </a:pPr>
            <a:r>
              <a:rPr lang="en-US" sz="2000" dirty="0">
                <a:solidFill>
                  <a:schemeClr val="hlink"/>
                </a:solidFill>
              </a:rPr>
              <a:t>Internet / E-mail</a:t>
            </a:r>
          </a:p>
          <a:p>
            <a:pPr eaLnBrk="1" hangingPunct="1">
              <a:lnSpc>
                <a:spcPct val="80000"/>
              </a:lnSpc>
              <a:spcBef>
                <a:spcPct val="50000"/>
              </a:spcBef>
            </a:pPr>
            <a:r>
              <a:rPr lang="en-US" sz="2000" dirty="0">
                <a:solidFill>
                  <a:schemeClr val="hlink"/>
                </a:solidFill>
              </a:rPr>
              <a:t>Pyramid Schemes</a:t>
            </a:r>
          </a:p>
          <a:p>
            <a:pPr eaLnBrk="1" hangingPunct="1">
              <a:lnSpc>
                <a:spcPct val="80000"/>
              </a:lnSpc>
              <a:spcBef>
                <a:spcPct val="50000"/>
              </a:spcBef>
            </a:pPr>
            <a:r>
              <a:rPr lang="en-US" sz="2000" dirty="0">
                <a:solidFill>
                  <a:schemeClr val="hlink"/>
                </a:solidFill>
              </a:rPr>
              <a:t>West African/Nigerian Letter Scam</a:t>
            </a:r>
          </a:p>
          <a:p>
            <a:pPr eaLnBrk="1" hangingPunct="1">
              <a:lnSpc>
                <a:spcPct val="80000"/>
              </a:lnSpc>
              <a:spcBef>
                <a:spcPct val="50000"/>
              </a:spcBef>
            </a:pPr>
            <a:r>
              <a:rPr lang="en-US" sz="2000" dirty="0">
                <a:solidFill>
                  <a:schemeClr val="hlink"/>
                </a:solidFill>
              </a:rPr>
              <a:t>Credit Card / Debit Card</a:t>
            </a:r>
          </a:p>
          <a:p>
            <a:pPr eaLnBrk="1" hangingPunct="1">
              <a:lnSpc>
                <a:spcPct val="80000"/>
              </a:lnSpc>
            </a:pPr>
            <a:endParaRPr lang="en-US" altLang="en-US" sz="2000" dirty="0">
              <a:solidFill>
                <a:schemeClr val="hlink"/>
              </a:solidFill>
            </a:endParaRPr>
          </a:p>
        </p:txBody>
      </p:sp>
      <p:sp>
        <p:nvSpPr>
          <p:cNvPr id="7171" name="Title 1"/>
          <p:cNvSpPr>
            <a:spLocks noGrp="1"/>
          </p:cNvSpPr>
          <p:nvPr>
            <p:ph type="ctrTitle"/>
          </p:nvPr>
        </p:nvSpPr>
        <p:spPr>
          <a:xfrm>
            <a:off x="685800" y="381000"/>
            <a:ext cx="7772400" cy="1470025"/>
          </a:xfrm>
        </p:spPr>
        <p:txBody>
          <a:bodyPr/>
          <a:lstStyle/>
          <a:p>
            <a:pPr eaLnBrk="1" hangingPunct="1"/>
            <a:r>
              <a:rPr lang="en-US" b="1">
                <a:solidFill>
                  <a:schemeClr val="hlink"/>
                </a:solidFill>
              </a:rPr>
              <a:t>Types of Fraud</a:t>
            </a:r>
            <a:endParaRPr lang="en-CA" dirty="0"/>
          </a:p>
        </p:txBody>
      </p:sp>
    </p:spTree>
    <p:extLst>
      <p:ext uri="{BB962C8B-B14F-4D97-AF65-F5344CB8AC3E}">
        <p14:creationId xmlns:p14="http://schemas.microsoft.com/office/powerpoint/2010/main" val="1651471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7"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3581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Rectangle 8"/>
          <p:cNvSpPr>
            <a:spLocks noChangeArrowheads="1"/>
          </p:cNvSpPr>
          <p:nvPr/>
        </p:nvSpPr>
        <p:spPr bwMode="auto">
          <a:xfrm>
            <a:off x="5029200" y="2743200"/>
            <a:ext cx="3429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accent1"/>
              </a:buClr>
              <a:buSzPct val="70000"/>
              <a:buFont typeface="Wingdings" pitchFamily="2" charset="2"/>
              <a:buNone/>
            </a:pPr>
            <a:r>
              <a:rPr lang="en-US" sz="2400" dirty="0"/>
              <a:t>Satisfied that the coast is clear the Fraudster returns to retrieve the card that has been captured by his trap. He not only has the customers card he also has his </a:t>
            </a:r>
            <a:r>
              <a:rPr lang="en-US" sz="2400" dirty="0" err="1"/>
              <a:t>P.I.N</a:t>
            </a:r>
            <a:r>
              <a:rPr lang="en-US" sz="2400" dirty="0"/>
              <a:t>.</a:t>
            </a:r>
          </a:p>
        </p:txBody>
      </p:sp>
      <p:sp>
        <p:nvSpPr>
          <p:cNvPr id="2" name="Title 1"/>
          <p:cNvSpPr>
            <a:spLocks noGrp="1"/>
          </p:cNvSpPr>
          <p:nvPr>
            <p:ph type="ctrTitle"/>
          </p:nvPr>
        </p:nvSpPr>
        <p:spPr>
          <a:xfrm>
            <a:off x="694113" y="381000"/>
            <a:ext cx="7772400" cy="1470025"/>
          </a:xfrm>
        </p:spPr>
        <p:txBody>
          <a:bodyPr/>
          <a:lstStyle/>
          <a:p>
            <a:r>
              <a:rPr lang="en-US" b="1">
                <a:solidFill>
                  <a:schemeClr val="hlink"/>
                </a:solidFill>
              </a:rPr>
              <a:t>The Pickup</a:t>
            </a:r>
            <a:endParaRPr lang="en-CA" dirty="0"/>
          </a:p>
        </p:txBody>
      </p:sp>
    </p:spTree>
    <p:extLst>
      <p:ext uri="{BB962C8B-B14F-4D97-AF65-F5344CB8AC3E}">
        <p14:creationId xmlns:p14="http://schemas.microsoft.com/office/powerpoint/2010/main" val="2580917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7"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3200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5" name="Rectangle 8"/>
          <p:cNvSpPr>
            <a:spLocks noChangeArrowheads="1"/>
          </p:cNvSpPr>
          <p:nvPr/>
        </p:nvSpPr>
        <p:spPr bwMode="auto">
          <a:xfrm>
            <a:off x="5029200" y="3154740"/>
            <a:ext cx="358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Armed with card and  </a:t>
            </a:r>
            <a:r>
              <a:rPr lang="en-US" sz="2400" dirty="0" err="1"/>
              <a:t>P.I.N</a:t>
            </a:r>
            <a:r>
              <a:rPr lang="en-US" sz="2400" dirty="0"/>
              <a:t> he left and was able to withdraw $1000 from the account</a:t>
            </a:r>
          </a:p>
        </p:txBody>
      </p:sp>
      <p:sp>
        <p:nvSpPr>
          <p:cNvPr id="2" name="Title 1"/>
          <p:cNvSpPr>
            <a:spLocks noGrp="1"/>
          </p:cNvSpPr>
          <p:nvPr>
            <p:ph type="ctrTitle"/>
          </p:nvPr>
        </p:nvSpPr>
        <p:spPr>
          <a:xfrm>
            <a:off x="685800" y="381000"/>
            <a:ext cx="7772400" cy="1470025"/>
          </a:xfrm>
        </p:spPr>
        <p:txBody>
          <a:bodyPr/>
          <a:lstStyle/>
          <a:p>
            <a:r>
              <a:rPr lang="en-US" b="1">
                <a:solidFill>
                  <a:schemeClr val="hlink"/>
                </a:solidFill>
              </a:rPr>
              <a:t>The Exit</a:t>
            </a:r>
            <a:endParaRPr lang="en-CA" dirty="0"/>
          </a:p>
        </p:txBody>
      </p:sp>
    </p:spTree>
    <p:extLst>
      <p:ext uri="{BB962C8B-B14F-4D97-AF65-F5344CB8AC3E}">
        <p14:creationId xmlns:p14="http://schemas.microsoft.com/office/powerpoint/2010/main" val="1503737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7" descr="tap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209800"/>
            <a:ext cx="3365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8"/>
          <p:cNvSpPr>
            <a:spLocks noChangeArrowheads="1"/>
          </p:cNvSpPr>
          <p:nvPr/>
        </p:nvSpPr>
        <p:spPr bwMode="auto">
          <a:xfrm>
            <a:off x="4572001" y="2514600"/>
            <a:ext cx="4267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The loop is made from a thin strip of X-Ray negative or similar type material. X-Ray negatives are preferred by the fraudsters since the color blends in well with the plastic housing of the card slot</a:t>
            </a:r>
          </a:p>
        </p:txBody>
      </p:sp>
      <p:sp>
        <p:nvSpPr>
          <p:cNvPr id="2" name="Title 1"/>
          <p:cNvSpPr>
            <a:spLocks noGrp="1"/>
          </p:cNvSpPr>
          <p:nvPr>
            <p:ph type="ctrTitle"/>
          </p:nvPr>
        </p:nvSpPr>
        <p:spPr>
          <a:xfrm>
            <a:off x="762000" y="457200"/>
            <a:ext cx="7772400" cy="1470025"/>
          </a:xfrm>
        </p:spPr>
        <p:txBody>
          <a:bodyPr/>
          <a:lstStyle/>
          <a:p>
            <a:r>
              <a:rPr lang="en-US" b="1">
                <a:solidFill>
                  <a:schemeClr val="hlink"/>
                </a:solidFill>
              </a:rPr>
              <a:t>The Loop</a:t>
            </a:r>
            <a:endParaRPr lang="en-CA" dirty="0"/>
          </a:p>
        </p:txBody>
      </p:sp>
    </p:spTree>
    <p:extLst>
      <p:ext uri="{BB962C8B-B14F-4D97-AF65-F5344CB8AC3E}">
        <p14:creationId xmlns:p14="http://schemas.microsoft.com/office/powerpoint/2010/main" val="2277291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7" descr="stri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362200"/>
            <a:ext cx="32893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Rectangle 8"/>
          <p:cNvSpPr>
            <a:spLocks noChangeArrowheads="1"/>
          </p:cNvSpPr>
          <p:nvPr/>
        </p:nvSpPr>
        <p:spPr bwMode="auto">
          <a:xfrm>
            <a:off x="4724400" y="2438400"/>
            <a:ext cx="3657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The strip is then inserted into the ATM card slot with use of an ATM card. Care is taken so as not to allow the card to be inserted all the way. The ends of the strip are then glued to the upper and lower portions of the slot</a:t>
            </a:r>
          </a:p>
        </p:txBody>
      </p:sp>
      <p:sp>
        <p:nvSpPr>
          <p:cNvPr id="2" name="Title 1"/>
          <p:cNvSpPr>
            <a:spLocks noGrp="1"/>
          </p:cNvSpPr>
          <p:nvPr>
            <p:ph type="ctrTitle"/>
          </p:nvPr>
        </p:nvSpPr>
        <p:spPr>
          <a:xfrm>
            <a:off x="685800" y="457200"/>
            <a:ext cx="7772400" cy="1470025"/>
          </a:xfrm>
        </p:spPr>
        <p:txBody>
          <a:bodyPr/>
          <a:lstStyle/>
          <a:p>
            <a:r>
              <a:rPr lang="en-US" b="1">
                <a:solidFill>
                  <a:schemeClr val="hlink"/>
                </a:solidFill>
              </a:rPr>
              <a:t>The Set</a:t>
            </a:r>
            <a:endParaRPr lang="en-CA" dirty="0"/>
          </a:p>
        </p:txBody>
      </p:sp>
    </p:spTree>
    <p:extLst>
      <p:ext uri="{BB962C8B-B14F-4D97-AF65-F5344CB8AC3E}">
        <p14:creationId xmlns:p14="http://schemas.microsoft.com/office/powerpoint/2010/main" val="2810288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7" descr="invis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3200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Rectangle 8"/>
          <p:cNvSpPr>
            <a:spLocks noChangeArrowheads="1"/>
          </p:cNvSpPr>
          <p:nvPr/>
        </p:nvSpPr>
        <p:spPr bwMode="auto">
          <a:xfrm>
            <a:off x="5257800" y="2743200"/>
            <a:ext cx="29559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Once the ends are glued it is almost impossible to the unsuspecting customer to detect</a:t>
            </a:r>
          </a:p>
        </p:txBody>
      </p:sp>
      <p:sp>
        <p:nvSpPr>
          <p:cNvPr id="2" name="Title 1"/>
          <p:cNvSpPr>
            <a:spLocks noGrp="1"/>
          </p:cNvSpPr>
          <p:nvPr>
            <p:ph type="ctrTitle"/>
          </p:nvPr>
        </p:nvSpPr>
        <p:spPr>
          <a:xfrm>
            <a:off x="685800" y="304800"/>
            <a:ext cx="7772400" cy="1470025"/>
          </a:xfrm>
        </p:spPr>
        <p:txBody>
          <a:bodyPr/>
          <a:lstStyle/>
          <a:p>
            <a:r>
              <a:rPr lang="en-US" b="1">
                <a:solidFill>
                  <a:schemeClr val="hlink"/>
                </a:solidFill>
              </a:rPr>
              <a:t>Invisible</a:t>
            </a:r>
            <a:endParaRPr lang="en-CA" dirty="0"/>
          </a:p>
        </p:txBody>
      </p:sp>
    </p:spTree>
    <p:extLst>
      <p:ext uri="{BB962C8B-B14F-4D97-AF65-F5344CB8AC3E}">
        <p14:creationId xmlns:p14="http://schemas.microsoft.com/office/powerpoint/2010/main" val="1978327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7" descr="DCP_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3352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1" name="Rectangle 8"/>
          <p:cNvSpPr>
            <a:spLocks noChangeArrowheads="1"/>
          </p:cNvSpPr>
          <p:nvPr/>
        </p:nvSpPr>
        <p:spPr bwMode="auto">
          <a:xfrm>
            <a:off x="4724400" y="3124200"/>
            <a:ext cx="4038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Slits are made on the upper and lower portions of the strip  which prevent the card from being ejected after the completion of a transaction</a:t>
            </a:r>
          </a:p>
        </p:txBody>
      </p:sp>
      <p:sp>
        <p:nvSpPr>
          <p:cNvPr id="2" name="Title 1"/>
          <p:cNvSpPr>
            <a:spLocks noGrp="1"/>
          </p:cNvSpPr>
          <p:nvPr>
            <p:ph type="ctrTitle"/>
          </p:nvPr>
        </p:nvSpPr>
        <p:spPr>
          <a:xfrm>
            <a:off x="609600" y="381000"/>
            <a:ext cx="7772400" cy="1470025"/>
          </a:xfrm>
        </p:spPr>
        <p:txBody>
          <a:bodyPr/>
          <a:lstStyle/>
          <a:p>
            <a:r>
              <a:rPr lang="en-US" b="1">
                <a:solidFill>
                  <a:schemeClr val="hlink"/>
                </a:solidFill>
              </a:rPr>
              <a:t>Why the card is captured</a:t>
            </a:r>
            <a:endParaRPr lang="en-CA" dirty="0"/>
          </a:p>
        </p:txBody>
      </p:sp>
    </p:spTree>
    <p:extLst>
      <p:ext uri="{BB962C8B-B14F-4D97-AF65-F5344CB8AC3E}">
        <p14:creationId xmlns:p14="http://schemas.microsoft.com/office/powerpoint/2010/main" val="765949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7" descr="retri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3352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Rectangle 8"/>
          <p:cNvSpPr>
            <a:spLocks noChangeArrowheads="1"/>
          </p:cNvSpPr>
          <p:nvPr/>
        </p:nvSpPr>
        <p:spPr bwMode="auto">
          <a:xfrm>
            <a:off x="4648200" y="2781806"/>
            <a:ext cx="4191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a:t>Once the customer has left, and the PIN obtained, the fraudster would then detach the glued ends of the strip from the housing. Holding both ends of the strip he simply pulls and is able to retrieve the captured card</a:t>
            </a:r>
          </a:p>
        </p:txBody>
      </p:sp>
      <p:sp>
        <p:nvSpPr>
          <p:cNvPr id="2" name="Title 1"/>
          <p:cNvSpPr>
            <a:spLocks noGrp="1"/>
          </p:cNvSpPr>
          <p:nvPr>
            <p:ph type="ctrTitle"/>
          </p:nvPr>
        </p:nvSpPr>
        <p:spPr>
          <a:xfrm>
            <a:off x="762000" y="304800"/>
            <a:ext cx="7772400" cy="1470025"/>
          </a:xfrm>
        </p:spPr>
        <p:txBody>
          <a:bodyPr/>
          <a:lstStyle/>
          <a:p>
            <a:r>
              <a:rPr lang="en-US" b="1">
                <a:solidFill>
                  <a:schemeClr val="hlink"/>
                </a:solidFill>
              </a:rPr>
              <a:t>Retrieving the Card</a:t>
            </a:r>
            <a:endParaRPr lang="en-CA" dirty="0"/>
          </a:p>
        </p:txBody>
      </p:sp>
    </p:spTree>
    <p:extLst>
      <p:ext uri="{BB962C8B-B14F-4D97-AF65-F5344CB8AC3E}">
        <p14:creationId xmlns:p14="http://schemas.microsoft.com/office/powerpoint/2010/main" val="1520450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Grp="1" noChangeArrowheads="1"/>
          </p:cNvSpPr>
          <p:nvPr>
            <p:ph type="subTitle" idx="1"/>
          </p:nvPr>
        </p:nvSpPr>
        <p:spPr>
          <a:xfrm>
            <a:off x="1371600" y="2057400"/>
            <a:ext cx="6096000" cy="4114800"/>
          </a:xfrm>
          <a:noFill/>
        </p:spPr>
        <p:txBody>
          <a:bodyPr/>
          <a:lstStyle/>
          <a:p>
            <a:pPr>
              <a:lnSpc>
                <a:spcPct val="90000"/>
              </a:lnSpc>
            </a:pPr>
            <a:endParaRPr lang="en-US" sz="2000" b="1">
              <a:solidFill>
                <a:schemeClr val="hlink"/>
              </a:solidFill>
            </a:endParaRPr>
          </a:p>
          <a:p>
            <a:pPr eaLnBrk="1" hangingPunct="1">
              <a:lnSpc>
                <a:spcPct val="90000"/>
              </a:lnSpc>
            </a:pPr>
            <a:r>
              <a:rPr lang="en-US" sz="2000" b="1">
                <a:solidFill>
                  <a:schemeClr val="hlink"/>
                </a:solidFill>
              </a:rPr>
              <a:t>Memorize</a:t>
            </a:r>
            <a:r>
              <a:rPr lang="en-US" sz="2000">
                <a:solidFill>
                  <a:schemeClr val="hlink"/>
                </a:solidFill>
              </a:rPr>
              <a:t> your PIN.</a:t>
            </a:r>
          </a:p>
          <a:p>
            <a:pPr eaLnBrk="1" hangingPunct="1">
              <a:lnSpc>
                <a:spcPct val="90000"/>
              </a:lnSpc>
            </a:pPr>
            <a:endParaRPr lang="en-US" sz="2000">
              <a:solidFill>
                <a:schemeClr val="hlink"/>
              </a:solidFill>
            </a:endParaRPr>
          </a:p>
          <a:p>
            <a:pPr eaLnBrk="1" hangingPunct="1">
              <a:lnSpc>
                <a:spcPct val="90000"/>
              </a:lnSpc>
            </a:pPr>
            <a:r>
              <a:rPr lang="en-US" sz="2000" b="1">
                <a:solidFill>
                  <a:schemeClr val="hlink"/>
                </a:solidFill>
              </a:rPr>
              <a:t>Protect </a:t>
            </a:r>
            <a:r>
              <a:rPr lang="en-US" sz="2000">
                <a:solidFill>
                  <a:schemeClr val="hlink"/>
                </a:solidFill>
              </a:rPr>
              <a:t>your PIN. </a:t>
            </a:r>
          </a:p>
          <a:p>
            <a:pPr eaLnBrk="1" hangingPunct="1">
              <a:lnSpc>
                <a:spcPct val="90000"/>
              </a:lnSpc>
            </a:pPr>
            <a:endParaRPr lang="en-US" sz="2000">
              <a:solidFill>
                <a:schemeClr val="hlink"/>
              </a:solidFill>
            </a:endParaRPr>
          </a:p>
          <a:p>
            <a:pPr eaLnBrk="1" hangingPunct="1">
              <a:lnSpc>
                <a:spcPct val="90000"/>
              </a:lnSpc>
            </a:pPr>
            <a:r>
              <a:rPr lang="en-US" sz="2000" b="1">
                <a:solidFill>
                  <a:schemeClr val="hlink"/>
                </a:solidFill>
              </a:rPr>
              <a:t>NEVER</a:t>
            </a:r>
            <a:r>
              <a:rPr lang="en-US" sz="2000">
                <a:solidFill>
                  <a:schemeClr val="hlink"/>
                </a:solidFill>
              </a:rPr>
              <a:t> disclose your PIN to anyone.</a:t>
            </a:r>
          </a:p>
          <a:p>
            <a:pPr eaLnBrk="1" hangingPunct="1">
              <a:lnSpc>
                <a:spcPct val="90000"/>
              </a:lnSpc>
            </a:pPr>
            <a:endParaRPr lang="en-US" sz="2000">
              <a:solidFill>
                <a:schemeClr val="hlink"/>
              </a:solidFill>
            </a:endParaRPr>
          </a:p>
          <a:p>
            <a:pPr eaLnBrk="1" hangingPunct="1">
              <a:lnSpc>
                <a:spcPct val="90000"/>
              </a:lnSpc>
            </a:pPr>
            <a:r>
              <a:rPr lang="en-US" sz="2000">
                <a:solidFill>
                  <a:schemeClr val="hlink"/>
                </a:solidFill>
              </a:rPr>
              <a:t>Who will ask for you PIN?</a:t>
            </a:r>
          </a:p>
          <a:p>
            <a:pPr eaLnBrk="1" hangingPunct="1">
              <a:lnSpc>
                <a:spcPct val="90000"/>
              </a:lnSpc>
            </a:pPr>
            <a:endParaRPr lang="en-US" sz="2000">
              <a:solidFill>
                <a:schemeClr val="hlink"/>
              </a:solidFill>
            </a:endParaRPr>
          </a:p>
          <a:p>
            <a:pPr eaLnBrk="1" hangingPunct="1">
              <a:lnSpc>
                <a:spcPct val="90000"/>
              </a:lnSpc>
            </a:pPr>
            <a:r>
              <a:rPr lang="en-US" sz="2000" b="1">
                <a:solidFill>
                  <a:schemeClr val="hlink"/>
                </a:solidFill>
              </a:rPr>
              <a:t>Lost</a:t>
            </a:r>
            <a:r>
              <a:rPr lang="en-US" sz="2000">
                <a:solidFill>
                  <a:schemeClr val="hlink"/>
                </a:solidFill>
              </a:rPr>
              <a:t> bankcard/credit card? </a:t>
            </a:r>
          </a:p>
          <a:p>
            <a:pPr eaLnBrk="1" hangingPunct="1">
              <a:lnSpc>
                <a:spcPct val="90000"/>
              </a:lnSpc>
            </a:pPr>
            <a:r>
              <a:rPr lang="en-US" sz="2000">
                <a:solidFill>
                  <a:schemeClr val="hlink"/>
                </a:solidFill>
              </a:rPr>
              <a:t>	REPORT it!</a:t>
            </a:r>
          </a:p>
          <a:p>
            <a:pPr>
              <a:lnSpc>
                <a:spcPct val="90000"/>
              </a:lnSpc>
            </a:pPr>
            <a:endParaRPr lang="en-US" sz="2000" b="1" dirty="0">
              <a:solidFill>
                <a:schemeClr val="hlink"/>
              </a:solidFill>
            </a:endParaRPr>
          </a:p>
        </p:txBody>
      </p:sp>
      <p:sp>
        <p:nvSpPr>
          <p:cNvPr id="2" name="Title 1"/>
          <p:cNvSpPr>
            <a:spLocks noGrp="1"/>
          </p:cNvSpPr>
          <p:nvPr>
            <p:ph type="ctrTitle"/>
          </p:nvPr>
        </p:nvSpPr>
        <p:spPr>
          <a:xfrm>
            <a:off x="1043608" y="692696"/>
            <a:ext cx="7772400" cy="1470025"/>
          </a:xfrm>
        </p:spPr>
        <p:txBody>
          <a:bodyPr/>
          <a:lstStyle/>
          <a:p>
            <a:r>
              <a:rPr lang="en-US" b="1" dirty="0">
                <a:solidFill>
                  <a:schemeClr val="hlink"/>
                </a:solidFill>
              </a:rPr>
              <a:t>Prevention Techniques</a:t>
            </a:r>
            <a:endParaRPr lang="en-CA" dirty="0"/>
          </a:p>
        </p:txBody>
      </p:sp>
    </p:spTree>
    <p:extLst>
      <p:ext uri="{BB962C8B-B14F-4D97-AF65-F5344CB8AC3E}">
        <p14:creationId xmlns:p14="http://schemas.microsoft.com/office/powerpoint/2010/main" val="654856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Grp="1" noChangeArrowheads="1"/>
          </p:cNvSpPr>
          <p:nvPr>
            <p:ph type="subTitle" idx="1"/>
          </p:nvPr>
        </p:nvSpPr>
        <p:spPr>
          <a:xfrm>
            <a:off x="1524000" y="2057400"/>
            <a:ext cx="6096000" cy="4114800"/>
          </a:xfrm>
          <a:noFill/>
        </p:spPr>
        <p:txBody>
          <a:bodyPr/>
          <a:lstStyle/>
          <a:p>
            <a:pPr eaLnBrk="1" hangingPunct="1">
              <a:lnSpc>
                <a:spcPct val="80000"/>
              </a:lnSpc>
              <a:spcBef>
                <a:spcPct val="50000"/>
              </a:spcBef>
            </a:pPr>
            <a:endParaRPr lang="en-US" sz="2400">
              <a:solidFill>
                <a:schemeClr val="hlink"/>
              </a:solidFill>
            </a:endParaRPr>
          </a:p>
          <a:p>
            <a:pPr eaLnBrk="1" hangingPunct="1">
              <a:lnSpc>
                <a:spcPct val="80000"/>
              </a:lnSpc>
              <a:spcBef>
                <a:spcPct val="50000"/>
              </a:spcBef>
            </a:pPr>
            <a:r>
              <a:rPr lang="en-US" sz="2400">
                <a:solidFill>
                  <a:schemeClr val="hlink"/>
                </a:solidFill>
              </a:rPr>
              <a:t>If your card is lost or stolen, notify your financial institution as soon as you can and cancel your card.  </a:t>
            </a:r>
          </a:p>
          <a:p>
            <a:pPr eaLnBrk="1" hangingPunct="1">
              <a:lnSpc>
                <a:spcPct val="80000"/>
              </a:lnSpc>
              <a:spcBef>
                <a:spcPct val="50000"/>
              </a:spcBef>
            </a:pPr>
            <a:r>
              <a:rPr lang="en-US" sz="2400">
                <a:solidFill>
                  <a:schemeClr val="hlink"/>
                </a:solidFill>
              </a:rPr>
              <a:t>Sign all cards so that criminals may not sign the card with their signature.</a:t>
            </a:r>
          </a:p>
          <a:p>
            <a:pPr eaLnBrk="1" hangingPunct="1">
              <a:lnSpc>
                <a:spcPct val="80000"/>
              </a:lnSpc>
              <a:spcBef>
                <a:spcPct val="50000"/>
              </a:spcBef>
            </a:pPr>
            <a:r>
              <a:rPr lang="en-US" sz="2400">
                <a:solidFill>
                  <a:schemeClr val="hlink"/>
                </a:solidFill>
              </a:rPr>
              <a:t>NEVER loan your credit card to ANYONE</a:t>
            </a:r>
          </a:p>
          <a:p>
            <a:pPr>
              <a:lnSpc>
                <a:spcPct val="80000"/>
              </a:lnSpc>
              <a:spcBef>
                <a:spcPct val="50000"/>
              </a:spcBef>
            </a:pPr>
            <a:endParaRPr lang="en-US" sz="2400" b="1" dirty="0">
              <a:solidFill>
                <a:schemeClr val="hlink"/>
              </a:solidFill>
            </a:endParaRPr>
          </a:p>
        </p:txBody>
      </p:sp>
      <p:sp>
        <p:nvSpPr>
          <p:cNvPr id="2" name="Title 1"/>
          <p:cNvSpPr>
            <a:spLocks noGrp="1"/>
          </p:cNvSpPr>
          <p:nvPr>
            <p:ph type="ctrTitle"/>
          </p:nvPr>
        </p:nvSpPr>
        <p:spPr>
          <a:xfrm>
            <a:off x="685800" y="304800"/>
            <a:ext cx="7772400" cy="1470025"/>
          </a:xfrm>
        </p:spPr>
        <p:txBody>
          <a:bodyPr/>
          <a:lstStyle/>
          <a:p>
            <a:r>
              <a:rPr lang="en-US" b="1">
                <a:solidFill>
                  <a:schemeClr val="hlink"/>
                </a:solidFill>
              </a:rPr>
              <a:t>Prevention Techniques</a:t>
            </a:r>
            <a:endParaRPr lang="en-CA" dirty="0"/>
          </a:p>
        </p:txBody>
      </p:sp>
    </p:spTree>
    <p:extLst>
      <p:ext uri="{BB962C8B-B14F-4D97-AF65-F5344CB8AC3E}">
        <p14:creationId xmlns:p14="http://schemas.microsoft.com/office/powerpoint/2010/main" val="3092715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Grp="1" noChangeArrowheads="1"/>
          </p:cNvSpPr>
          <p:nvPr>
            <p:ph type="subTitle" idx="1"/>
          </p:nvPr>
        </p:nvSpPr>
        <p:spPr>
          <a:xfrm>
            <a:off x="1524000" y="2057400"/>
            <a:ext cx="6096000" cy="4114800"/>
          </a:xfrm>
          <a:noFill/>
        </p:spPr>
        <p:txBody>
          <a:bodyPr/>
          <a:lstStyle/>
          <a:p>
            <a:pPr eaLnBrk="1" hangingPunct="1">
              <a:lnSpc>
                <a:spcPct val="80000"/>
              </a:lnSpc>
            </a:pPr>
            <a:endParaRPr lang="en-US" sz="2400">
              <a:solidFill>
                <a:schemeClr val="hlink"/>
              </a:solidFill>
            </a:endParaRPr>
          </a:p>
          <a:p>
            <a:pPr eaLnBrk="1" hangingPunct="1">
              <a:lnSpc>
                <a:spcPct val="80000"/>
              </a:lnSpc>
            </a:pPr>
            <a:r>
              <a:rPr lang="en-US" sz="2400">
                <a:solidFill>
                  <a:schemeClr val="hlink"/>
                </a:solidFill>
              </a:rPr>
              <a:t>If an ATM does not return card, contact your bank immediately and place a stop on the account. </a:t>
            </a:r>
          </a:p>
          <a:p>
            <a:pPr eaLnBrk="1" hangingPunct="1">
              <a:lnSpc>
                <a:spcPct val="80000"/>
              </a:lnSpc>
            </a:pPr>
            <a:endParaRPr lang="en-US" sz="2400">
              <a:solidFill>
                <a:schemeClr val="hlink"/>
              </a:solidFill>
            </a:endParaRPr>
          </a:p>
          <a:p>
            <a:pPr eaLnBrk="1" hangingPunct="1">
              <a:lnSpc>
                <a:spcPct val="80000"/>
              </a:lnSpc>
            </a:pPr>
            <a:r>
              <a:rPr lang="en-US" sz="2400">
                <a:solidFill>
                  <a:schemeClr val="hlink"/>
                </a:solidFill>
              </a:rPr>
              <a:t>Be wary of strangers wanting to help you if you are having troubles with a particular ATM.</a:t>
            </a:r>
            <a:endParaRPr lang="en-US" sz="2400" dirty="0">
              <a:solidFill>
                <a:schemeClr val="hlink"/>
              </a:solidFill>
            </a:endParaRPr>
          </a:p>
        </p:txBody>
      </p:sp>
      <p:sp>
        <p:nvSpPr>
          <p:cNvPr id="2" name="Title 1"/>
          <p:cNvSpPr>
            <a:spLocks noGrp="1"/>
          </p:cNvSpPr>
          <p:nvPr>
            <p:ph type="ctrTitle"/>
          </p:nvPr>
        </p:nvSpPr>
        <p:spPr>
          <a:xfrm>
            <a:off x="685800" y="457200"/>
            <a:ext cx="7772400" cy="1470025"/>
          </a:xfrm>
        </p:spPr>
        <p:txBody>
          <a:bodyPr/>
          <a:lstStyle/>
          <a:p>
            <a:r>
              <a:rPr lang="en-US" b="1">
                <a:solidFill>
                  <a:schemeClr val="hlink"/>
                </a:solidFill>
              </a:rPr>
              <a:t>Prevention Techniques</a:t>
            </a:r>
            <a:endParaRPr lang="en-CA" dirty="0"/>
          </a:p>
        </p:txBody>
      </p:sp>
    </p:spTree>
    <p:extLst>
      <p:ext uri="{BB962C8B-B14F-4D97-AF65-F5344CB8AC3E}">
        <p14:creationId xmlns:p14="http://schemas.microsoft.com/office/powerpoint/2010/main" val="16753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descr="Lg Phone"/>
          <p:cNvPicPr>
            <a:picLocks noChangeAspect="1" noChangeArrowheads="1"/>
          </p:cNvPicPr>
          <p:nvPr/>
        </p:nvPicPr>
        <p:blipFill>
          <a:blip r:embed="rId3">
            <a:extLst>
              <a:ext uri="{28A0092B-C50C-407E-A947-70E740481C1C}">
                <a14:useLocalDpi xmlns:a14="http://schemas.microsoft.com/office/drawing/2010/main" val="0"/>
              </a:ext>
            </a:extLst>
          </a:blip>
          <a:srcRect t="14507" b="12587"/>
          <a:stretch>
            <a:fillRect/>
          </a:stretch>
        </p:blipFill>
        <p:spPr bwMode="auto">
          <a:xfrm>
            <a:off x="2339752" y="2924944"/>
            <a:ext cx="3810000" cy="35702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ctrTitle"/>
          </p:nvPr>
        </p:nvSpPr>
        <p:spPr>
          <a:xfrm>
            <a:off x="683568" y="692696"/>
            <a:ext cx="7772400" cy="1470025"/>
          </a:xfrm>
        </p:spPr>
        <p:txBody>
          <a:bodyPr/>
          <a:lstStyle/>
          <a:p>
            <a:pPr eaLnBrk="1" hangingPunct="1"/>
            <a:r>
              <a:rPr lang="en-US" b="1" dirty="0"/>
              <a:t>Telemarketing Fraud</a:t>
            </a:r>
            <a:endParaRPr lang="en-CA" dirty="0"/>
          </a:p>
        </p:txBody>
      </p:sp>
    </p:spTree>
    <p:extLst>
      <p:ext uri="{BB962C8B-B14F-4D97-AF65-F5344CB8AC3E}">
        <p14:creationId xmlns:p14="http://schemas.microsoft.com/office/powerpoint/2010/main" val="3480410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ox(in)">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7"/>
          <p:cNvSpPr>
            <a:spLocks noChangeArrowheads="1"/>
          </p:cNvSpPr>
          <p:nvPr/>
        </p:nvSpPr>
        <p:spPr bwMode="auto">
          <a:xfrm>
            <a:off x="4876800" y="2859920"/>
            <a:ext cx="1981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solidFill>
                  <a:schemeClr val="hlink"/>
                </a:solidFill>
              </a:rPr>
              <a:t>Deter</a:t>
            </a:r>
          </a:p>
          <a:p>
            <a:pPr>
              <a:spcBef>
                <a:spcPct val="50000"/>
              </a:spcBef>
            </a:pPr>
            <a:r>
              <a:rPr lang="en-US" sz="2400" dirty="0">
                <a:solidFill>
                  <a:schemeClr val="hlink"/>
                </a:solidFill>
              </a:rPr>
              <a:t>Delay </a:t>
            </a:r>
          </a:p>
          <a:p>
            <a:pPr>
              <a:spcBef>
                <a:spcPct val="50000"/>
              </a:spcBef>
            </a:pPr>
            <a:r>
              <a:rPr lang="en-US" sz="2400" dirty="0">
                <a:solidFill>
                  <a:schemeClr val="hlink"/>
                </a:solidFill>
              </a:rPr>
              <a:t>Deny</a:t>
            </a:r>
          </a:p>
          <a:p>
            <a:pPr>
              <a:spcBef>
                <a:spcPct val="50000"/>
              </a:spcBef>
            </a:pPr>
            <a:r>
              <a:rPr lang="en-US" sz="2400" dirty="0">
                <a:solidFill>
                  <a:schemeClr val="hlink"/>
                </a:solidFill>
              </a:rPr>
              <a:t>Detect</a:t>
            </a:r>
          </a:p>
        </p:txBody>
      </p:sp>
      <p:sp>
        <p:nvSpPr>
          <p:cNvPr id="2" name="Title 1"/>
          <p:cNvSpPr>
            <a:spLocks noGrp="1"/>
          </p:cNvSpPr>
          <p:nvPr>
            <p:ph type="ctrTitle"/>
          </p:nvPr>
        </p:nvSpPr>
        <p:spPr>
          <a:xfrm>
            <a:off x="685800" y="304800"/>
            <a:ext cx="7772400" cy="1470025"/>
          </a:xfrm>
        </p:spPr>
        <p:txBody>
          <a:bodyPr/>
          <a:lstStyle/>
          <a:p>
            <a:r>
              <a:rPr lang="en-US" b="1">
                <a:solidFill>
                  <a:schemeClr val="hlink"/>
                </a:solidFill>
              </a:rPr>
              <a:t>The Four “D’s” of Fraud Prevention</a:t>
            </a:r>
            <a:endParaRPr lang="en-CA" dirty="0"/>
          </a:p>
        </p:txBody>
      </p:sp>
      <p:sp>
        <p:nvSpPr>
          <p:cNvPr id="3" name="Rectangle 2"/>
          <p:cNvSpPr/>
          <p:nvPr/>
        </p:nvSpPr>
        <p:spPr>
          <a:xfrm>
            <a:off x="1066800" y="2036618"/>
            <a:ext cx="1905000" cy="3770263"/>
          </a:xfrm>
          <a:prstGeom prst="rect">
            <a:avLst/>
          </a:prstGeom>
          <a:noFill/>
        </p:spPr>
        <p:txBody>
          <a:bodyPr wrap="square" lIns="91440" tIns="45720" rIns="91440" bIns="45720">
            <a:spAutoFit/>
          </a:bodyPr>
          <a:lstStyle/>
          <a:p>
            <a:pPr algn="ctr"/>
            <a:r>
              <a:rPr lang="en-US" sz="239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a:t>
            </a:r>
          </a:p>
        </p:txBody>
      </p:sp>
    </p:spTree>
    <p:extLst>
      <p:ext uri="{BB962C8B-B14F-4D97-AF65-F5344CB8AC3E}">
        <p14:creationId xmlns:p14="http://schemas.microsoft.com/office/powerpoint/2010/main" val="1985448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6"/>
          <p:cNvSpPr>
            <a:spLocks noGrp="1" noChangeArrowheads="1"/>
          </p:cNvSpPr>
          <p:nvPr>
            <p:ph type="subTitle" idx="1"/>
          </p:nvPr>
        </p:nvSpPr>
        <p:spPr>
          <a:xfrm>
            <a:off x="1312347" y="1988840"/>
            <a:ext cx="6096000" cy="4953000"/>
          </a:xfrm>
          <a:noFill/>
        </p:spPr>
        <p:txBody>
          <a:bodyPr/>
          <a:lstStyle/>
          <a:p>
            <a:pPr>
              <a:lnSpc>
                <a:spcPct val="80000"/>
              </a:lnSpc>
            </a:pPr>
            <a:endParaRPr lang="en-US" sz="2000" b="1" dirty="0">
              <a:solidFill>
                <a:schemeClr val="hlink"/>
              </a:solidFill>
            </a:endParaRPr>
          </a:p>
          <a:p>
            <a:pPr algn="l" eaLnBrk="1" hangingPunct="1">
              <a:lnSpc>
                <a:spcPct val="80000"/>
              </a:lnSpc>
            </a:pPr>
            <a:r>
              <a:rPr lang="en-US" sz="1800" b="1" dirty="0" err="1">
                <a:solidFill>
                  <a:schemeClr val="hlink"/>
                </a:solidFill>
              </a:rPr>
              <a:t>PhoneBusters</a:t>
            </a:r>
            <a:r>
              <a:rPr lang="en-US" sz="1800" dirty="0">
                <a:solidFill>
                  <a:schemeClr val="hlink"/>
                </a:solidFill>
              </a:rPr>
              <a:t> – National Telephone Fraud Complaint/Information Centre</a:t>
            </a:r>
          </a:p>
          <a:p>
            <a:pPr algn="l" eaLnBrk="1" hangingPunct="1">
              <a:lnSpc>
                <a:spcPct val="80000"/>
              </a:lnSpc>
            </a:pPr>
            <a:r>
              <a:rPr lang="en-US" sz="1800" dirty="0">
                <a:solidFill>
                  <a:schemeClr val="hlink"/>
                </a:solidFill>
              </a:rPr>
              <a:t>	   </a:t>
            </a:r>
            <a:r>
              <a:rPr lang="en-US" sz="1800" dirty="0">
                <a:solidFill>
                  <a:schemeClr val="hlink"/>
                </a:solidFill>
                <a:hlinkClick r:id="rId3"/>
              </a:rPr>
              <a:t>www.phonebusters.com</a:t>
            </a:r>
            <a:endParaRPr lang="en-US" sz="1800" dirty="0">
              <a:solidFill>
                <a:schemeClr val="hlink"/>
              </a:solidFill>
            </a:endParaRPr>
          </a:p>
          <a:p>
            <a:pPr algn="l" eaLnBrk="1" hangingPunct="1">
              <a:lnSpc>
                <a:spcPct val="80000"/>
              </a:lnSpc>
            </a:pPr>
            <a:r>
              <a:rPr lang="en-US" sz="1800" dirty="0">
                <a:solidFill>
                  <a:schemeClr val="hlink"/>
                </a:solidFill>
              </a:rPr>
              <a:t>		1-888-495-8501</a:t>
            </a:r>
          </a:p>
          <a:p>
            <a:pPr algn="l" eaLnBrk="1" hangingPunct="1">
              <a:lnSpc>
                <a:spcPct val="80000"/>
              </a:lnSpc>
            </a:pPr>
            <a:endParaRPr lang="en-US" sz="1800" dirty="0">
              <a:solidFill>
                <a:schemeClr val="hlink"/>
              </a:solidFill>
            </a:endParaRPr>
          </a:p>
          <a:p>
            <a:pPr algn="l" eaLnBrk="1" hangingPunct="1">
              <a:lnSpc>
                <a:spcPct val="80000"/>
              </a:lnSpc>
            </a:pPr>
            <a:r>
              <a:rPr lang="en-US" sz="1800" b="1" dirty="0">
                <a:solidFill>
                  <a:schemeClr val="hlink"/>
                </a:solidFill>
              </a:rPr>
              <a:t>Better Business Bureau </a:t>
            </a:r>
            <a:r>
              <a:rPr lang="en-US" sz="1800" dirty="0">
                <a:solidFill>
                  <a:schemeClr val="hlink"/>
                </a:solidFill>
              </a:rPr>
              <a:t>– Edmonton</a:t>
            </a:r>
          </a:p>
          <a:p>
            <a:pPr algn="l" eaLnBrk="1" hangingPunct="1">
              <a:lnSpc>
                <a:spcPct val="80000"/>
              </a:lnSpc>
            </a:pPr>
            <a:r>
              <a:rPr lang="en-US" sz="1800" dirty="0">
                <a:solidFill>
                  <a:schemeClr val="hlink"/>
                </a:solidFill>
              </a:rPr>
              <a:t>	    </a:t>
            </a:r>
            <a:r>
              <a:rPr lang="en-US" sz="1800" dirty="0">
                <a:solidFill>
                  <a:schemeClr val="hlink"/>
                </a:solidFill>
                <a:hlinkClick r:id="rId4"/>
              </a:rPr>
              <a:t>www.edmontonbbb.org</a:t>
            </a:r>
            <a:endParaRPr lang="en-US" sz="1800" dirty="0">
              <a:solidFill>
                <a:schemeClr val="hlink"/>
              </a:solidFill>
            </a:endParaRPr>
          </a:p>
          <a:p>
            <a:pPr algn="l" eaLnBrk="1" hangingPunct="1">
              <a:lnSpc>
                <a:spcPct val="80000"/>
              </a:lnSpc>
            </a:pPr>
            <a:r>
              <a:rPr lang="en-US" sz="1800" dirty="0">
                <a:solidFill>
                  <a:schemeClr val="hlink"/>
                </a:solidFill>
              </a:rPr>
              <a:t>		1-780-482-2341</a:t>
            </a:r>
          </a:p>
          <a:p>
            <a:pPr algn="l" eaLnBrk="1" hangingPunct="1">
              <a:lnSpc>
                <a:spcPct val="80000"/>
              </a:lnSpc>
            </a:pPr>
            <a:endParaRPr lang="en-US" sz="1800" dirty="0">
              <a:solidFill>
                <a:schemeClr val="hlink"/>
              </a:solidFill>
            </a:endParaRPr>
          </a:p>
          <a:p>
            <a:pPr algn="l" eaLnBrk="1" hangingPunct="1">
              <a:lnSpc>
                <a:spcPct val="80000"/>
              </a:lnSpc>
            </a:pPr>
            <a:r>
              <a:rPr lang="en-US" sz="1800" b="1" dirty="0">
                <a:solidFill>
                  <a:schemeClr val="hlink"/>
                </a:solidFill>
              </a:rPr>
              <a:t>Canadian Marketing Association </a:t>
            </a:r>
            <a:r>
              <a:rPr lang="en-US" sz="1800" dirty="0">
                <a:solidFill>
                  <a:schemeClr val="hlink"/>
                </a:solidFill>
              </a:rPr>
              <a:t>– Do not call service. Removing your name from their list. </a:t>
            </a:r>
          </a:p>
          <a:p>
            <a:pPr algn="l" eaLnBrk="1" hangingPunct="1">
              <a:lnSpc>
                <a:spcPct val="80000"/>
              </a:lnSpc>
            </a:pPr>
            <a:r>
              <a:rPr lang="en-US" sz="1800" dirty="0">
                <a:solidFill>
                  <a:schemeClr val="hlink"/>
                </a:solidFill>
              </a:rPr>
              <a:t>    </a:t>
            </a:r>
            <a:r>
              <a:rPr lang="en-US" sz="1800" dirty="0">
                <a:solidFill>
                  <a:schemeClr val="hlink"/>
                </a:solidFill>
                <a:hlinkClick r:id="rId5"/>
              </a:rPr>
              <a:t>www.cornerstonewebmedia.com/cma/submit.asp</a:t>
            </a:r>
            <a:endParaRPr lang="en-US" sz="1800" dirty="0">
              <a:solidFill>
                <a:schemeClr val="hlink"/>
              </a:solidFill>
            </a:endParaRPr>
          </a:p>
          <a:p>
            <a:pPr algn="l" eaLnBrk="1" hangingPunct="1">
              <a:lnSpc>
                <a:spcPct val="80000"/>
              </a:lnSpc>
            </a:pPr>
            <a:r>
              <a:rPr lang="en-US" sz="1800" dirty="0">
                <a:solidFill>
                  <a:schemeClr val="hlink"/>
                </a:solidFill>
              </a:rPr>
              <a:t>		1-416-441-406</a:t>
            </a:r>
          </a:p>
          <a:p>
            <a:pPr algn="l" eaLnBrk="1" hangingPunct="1">
              <a:lnSpc>
                <a:spcPct val="80000"/>
              </a:lnSpc>
            </a:pPr>
            <a:endParaRPr lang="en-US" sz="1800" dirty="0">
              <a:solidFill>
                <a:schemeClr val="hlink"/>
              </a:solidFill>
            </a:endParaRPr>
          </a:p>
          <a:p>
            <a:pPr algn="l" eaLnBrk="1" hangingPunct="1">
              <a:lnSpc>
                <a:spcPct val="80000"/>
              </a:lnSpc>
            </a:pPr>
            <a:r>
              <a:rPr lang="en-US" sz="1800" b="1" dirty="0">
                <a:solidFill>
                  <a:schemeClr val="hlink"/>
                </a:solidFill>
              </a:rPr>
              <a:t>RECOL – (RCMP) </a:t>
            </a:r>
            <a:r>
              <a:rPr lang="en-US" sz="1800" dirty="0">
                <a:solidFill>
                  <a:schemeClr val="hlink"/>
                </a:solidFill>
                <a:hlinkClick r:id="rId6"/>
              </a:rPr>
              <a:t>www.recol.ca</a:t>
            </a:r>
            <a:r>
              <a:rPr lang="en-US" sz="1800" dirty="0">
                <a:solidFill>
                  <a:schemeClr val="hlink"/>
                </a:solidFill>
              </a:rPr>
              <a:t>  </a:t>
            </a:r>
          </a:p>
          <a:p>
            <a:pPr algn="l" eaLnBrk="1" hangingPunct="1">
              <a:lnSpc>
                <a:spcPct val="80000"/>
              </a:lnSpc>
            </a:pPr>
            <a:endParaRPr lang="en-US" sz="1800" dirty="0">
              <a:solidFill>
                <a:schemeClr val="hlink"/>
              </a:solidFill>
            </a:endParaRPr>
          </a:p>
          <a:p>
            <a:pPr>
              <a:lnSpc>
                <a:spcPct val="80000"/>
              </a:lnSpc>
            </a:pPr>
            <a:endParaRPr lang="en-US" sz="2000" b="1" dirty="0">
              <a:solidFill>
                <a:schemeClr val="hlink"/>
              </a:solidFill>
            </a:endParaRPr>
          </a:p>
        </p:txBody>
      </p:sp>
      <p:sp>
        <p:nvSpPr>
          <p:cNvPr id="2" name="Title 1"/>
          <p:cNvSpPr>
            <a:spLocks noGrp="1"/>
          </p:cNvSpPr>
          <p:nvPr>
            <p:ph type="ctrTitle"/>
          </p:nvPr>
        </p:nvSpPr>
        <p:spPr>
          <a:xfrm>
            <a:off x="685800" y="381000"/>
            <a:ext cx="7772400" cy="1470025"/>
          </a:xfrm>
        </p:spPr>
        <p:txBody>
          <a:bodyPr/>
          <a:lstStyle/>
          <a:p>
            <a:r>
              <a:rPr lang="en-US" b="1">
                <a:solidFill>
                  <a:schemeClr val="hlink"/>
                </a:solidFill>
              </a:rPr>
              <a:t>Resources</a:t>
            </a:r>
            <a:endParaRPr lang="en-CA" dirty="0"/>
          </a:p>
        </p:txBody>
      </p:sp>
      <p:pic>
        <p:nvPicPr>
          <p:cNvPr id="66564" name="Picture 4" descr="C:\Program Files\Microsoft Office\MEDIA\CAGCAT10\j0293236.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2667000"/>
            <a:ext cx="1565453" cy="115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97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8"/>
            <a:ext cx="7772400" cy="1470025"/>
          </a:xfrm>
        </p:spPr>
        <p:txBody>
          <a:bodyPr/>
          <a:lstStyle/>
          <a:p>
            <a:r>
              <a:rPr lang="en-US">
                <a:solidFill>
                  <a:schemeClr val="hlink"/>
                </a:solidFill>
              </a:rPr>
              <a:t>Questions?</a:t>
            </a:r>
            <a:endParaRPr lang="en-CA" dirty="0"/>
          </a:p>
        </p:txBody>
      </p:sp>
      <p:pic>
        <p:nvPicPr>
          <p:cNvPr id="67588" name="Picture 4" descr="C:\Program Files\Microsoft Office\MEDIA\CAGCAT10\j01958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040" y="3124200"/>
            <a:ext cx="3106122" cy="319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ubTitle" idx="1"/>
          </p:nvPr>
        </p:nvSpPr>
        <p:spPr>
          <a:xfrm>
            <a:off x="1475656" y="2780928"/>
            <a:ext cx="6172200" cy="2256656"/>
          </a:xfrm>
          <a:noFill/>
        </p:spPr>
        <p:txBody>
          <a:bodyPr/>
          <a:lstStyle/>
          <a:p>
            <a:pPr eaLnBrk="1" hangingPunct="1">
              <a:lnSpc>
                <a:spcPct val="80000"/>
              </a:lnSpc>
              <a:spcBef>
                <a:spcPct val="50000"/>
              </a:spcBef>
            </a:pPr>
            <a:r>
              <a:rPr lang="en-US" sz="2400" dirty="0">
                <a:solidFill>
                  <a:schemeClr val="hlink"/>
                </a:solidFill>
              </a:rPr>
              <a:t>From 1996 to 2003, Canadians lost over $44,000,000 to Telemarketing fraud</a:t>
            </a:r>
          </a:p>
          <a:p>
            <a:pPr eaLnBrk="1" hangingPunct="1">
              <a:lnSpc>
                <a:spcPct val="80000"/>
              </a:lnSpc>
              <a:spcBef>
                <a:spcPct val="50000"/>
              </a:spcBef>
            </a:pPr>
            <a:r>
              <a:rPr lang="en-US" sz="2400" dirty="0">
                <a:solidFill>
                  <a:schemeClr val="hlink"/>
                </a:solidFill>
              </a:rPr>
              <a:t>Seniors represent 85% of all victims of Telemarketing Fraud</a:t>
            </a:r>
          </a:p>
          <a:p>
            <a:pPr>
              <a:lnSpc>
                <a:spcPct val="80000"/>
              </a:lnSpc>
              <a:spcBef>
                <a:spcPct val="50000"/>
              </a:spcBef>
            </a:pPr>
            <a:endParaRPr lang="en-US" altLang="en-US" sz="2000" dirty="0">
              <a:solidFill>
                <a:schemeClr val="hlink"/>
              </a:solidFill>
            </a:endParaRPr>
          </a:p>
        </p:txBody>
      </p:sp>
      <p:sp>
        <p:nvSpPr>
          <p:cNvPr id="9219"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Telemarketing Fraud Statistics</a:t>
            </a:r>
            <a:endParaRPr lang="en-CA"/>
          </a:p>
        </p:txBody>
      </p:sp>
    </p:spTree>
    <p:extLst>
      <p:ext uri="{BB962C8B-B14F-4D97-AF65-F5344CB8AC3E}">
        <p14:creationId xmlns:p14="http://schemas.microsoft.com/office/powerpoint/2010/main" val="64354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subTitle" idx="1"/>
          </p:nvPr>
        </p:nvSpPr>
        <p:spPr>
          <a:xfrm>
            <a:off x="1524000" y="2057400"/>
            <a:ext cx="6096000" cy="4114800"/>
          </a:xfrm>
        </p:spPr>
        <p:txBody>
          <a:bodyPr anchor="ctr"/>
          <a:lstStyle/>
          <a:p>
            <a:pPr>
              <a:lnSpc>
                <a:spcPct val="80000"/>
              </a:lnSpc>
              <a:defRPr/>
            </a:pPr>
            <a:endParaRPr lang="en-US" altLang="en-US" sz="2400" b="1" dirty="0">
              <a:solidFill>
                <a:schemeClr val="hlink"/>
              </a:solidFill>
            </a:endParaRPr>
          </a:p>
          <a:p>
            <a:pPr eaLnBrk="1" hangingPunct="1">
              <a:lnSpc>
                <a:spcPct val="80000"/>
              </a:lnSpc>
              <a:spcBef>
                <a:spcPct val="50000"/>
              </a:spcBef>
              <a:defRPr/>
            </a:pPr>
            <a:r>
              <a:rPr lang="en-US" sz="2000" dirty="0">
                <a:solidFill>
                  <a:schemeClr val="hlink"/>
                </a:solidFill>
              </a:rPr>
              <a:t>Most telemarketing is LEGAL</a:t>
            </a:r>
          </a:p>
          <a:p>
            <a:pPr eaLnBrk="1" hangingPunct="1">
              <a:lnSpc>
                <a:spcPct val="80000"/>
              </a:lnSpc>
              <a:spcBef>
                <a:spcPct val="50000"/>
              </a:spcBef>
              <a:defRPr/>
            </a:pPr>
            <a:r>
              <a:rPr lang="en-US" sz="2000" dirty="0">
                <a:solidFill>
                  <a:schemeClr val="hlink"/>
                </a:solidFill>
              </a:rPr>
              <a:t>However, common examples of fraudulent telemarketing are:</a:t>
            </a:r>
          </a:p>
          <a:p>
            <a:pPr marL="342900" indent="-342900" algn="l" eaLnBrk="1" hangingPunct="1">
              <a:lnSpc>
                <a:spcPct val="80000"/>
              </a:lnSpc>
              <a:spcBef>
                <a:spcPct val="50000"/>
              </a:spcBef>
              <a:buFont typeface="Arial" pitchFamily="34" charset="0"/>
              <a:buChar char="•"/>
              <a:defRPr/>
            </a:pPr>
            <a:r>
              <a:rPr lang="en-US" sz="2000" dirty="0">
                <a:solidFill>
                  <a:schemeClr val="hlink"/>
                </a:solidFill>
              </a:rPr>
              <a:t>The Car Pitch</a:t>
            </a:r>
          </a:p>
          <a:p>
            <a:pPr marL="342900" indent="-342900" algn="l" eaLnBrk="1" hangingPunct="1">
              <a:lnSpc>
                <a:spcPct val="80000"/>
              </a:lnSpc>
              <a:spcBef>
                <a:spcPct val="50000"/>
              </a:spcBef>
              <a:buFont typeface="Arial" pitchFamily="34" charset="0"/>
              <a:buChar char="•"/>
              <a:defRPr/>
            </a:pPr>
            <a:r>
              <a:rPr lang="en-US" sz="2000" dirty="0">
                <a:solidFill>
                  <a:schemeClr val="hlink"/>
                </a:solidFill>
              </a:rPr>
              <a:t>The Cash Pitch</a:t>
            </a:r>
          </a:p>
          <a:p>
            <a:pPr marL="342900" indent="-342900" algn="l" eaLnBrk="1" hangingPunct="1">
              <a:lnSpc>
                <a:spcPct val="80000"/>
              </a:lnSpc>
              <a:spcBef>
                <a:spcPct val="50000"/>
              </a:spcBef>
              <a:buFont typeface="Arial" pitchFamily="34" charset="0"/>
              <a:buChar char="•"/>
              <a:defRPr/>
            </a:pPr>
            <a:r>
              <a:rPr lang="en-US" sz="2000" dirty="0">
                <a:solidFill>
                  <a:schemeClr val="hlink"/>
                </a:solidFill>
              </a:rPr>
              <a:t>The Prize Pitch</a:t>
            </a:r>
          </a:p>
          <a:p>
            <a:pPr marL="342900" indent="-342900" algn="l" eaLnBrk="1" hangingPunct="1">
              <a:lnSpc>
                <a:spcPct val="80000"/>
              </a:lnSpc>
              <a:spcBef>
                <a:spcPct val="50000"/>
              </a:spcBef>
              <a:buFont typeface="Arial" pitchFamily="34" charset="0"/>
              <a:buChar char="•"/>
              <a:defRPr/>
            </a:pPr>
            <a:r>
              <a:rPr lang="en-US" sz="2000" dirty="0">
                <a:solidFill>
                  <a:schemeClr val="hlink"/>
                </a:solidFill>
              </a:rPr>
              <a:t>The Recovery Pitch</a:t>
            </a:r>
          </a:p>
          <a:p>
            <a:pPr algn="l" eaLnBrk="1" hangingPunct="1">
              <a:lnSpc>
                <a:spcPct val="80000"/>
              </a:lnSpc>
              <a:defRPr/>
            </a:pPr>
            <a:endParaRPr lang="en-US" altLang="en-US" sz="2000" dirty="0">
              <a:solidFill>
                <a:schemeClr val="hlink"/>
              </a:solidFill>
            </a:endParaRPr>
          </a:p>
        </p:txBody>
      </p:sp>
      <p:sp>
        <p:nvSpPr>
          <p:cNvPr id="2" name="Title 1"/>
          <p:cNvSpPr>
            <a:spLocks noGrp="1"/>
          </p:cNvSpPr>
          <p:nvPr>
            <p:ph type="ctrTitle"/>
          </p:nvPr>
        </p:nvSpPr>
        <p:spPr>
          <a:xfrm>
            <a:off x="685800" y="381000"/>
            <a:ext cx="7772400" cy="1470025"/>
          </a:xfrm>
        </p:spPr>
        <p:txBody>
          <a:bodyPr/>
          <a:lstStyle/>
          <a:p>
            <a:pPr eaLnBrk="1" hangingPunct="1"/>
            <a:r>
              <a:rPr lang="en-US" b="1">
                <a:solidFill>
                  <a:schemeClr val="hlink"/>
                </a:solidFill>
              </a:rPr>
              <a:t>Telemarketing Fraud Statistics</a:t>
            </a:r>
            <a:endParaRPr lang="en-CA"/>
          </a:p>
        </p:txBody>
      </p:sp>
    </p:spTree>
    <p:extLst>
      <p:ext uri="{BB962C8B-B14F-4D97-AF65-F5344CB8AC3E}">
        <p14:creationId xmlns:p14="http://schemas.microsoft.com/office/powerpoint/2010/main" val="110135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ubTitle" idx="1"/>
          </p:nvPr>
        </p:nvSpPr>
        <p:spPr>
          <a:xfrm>
            <a:off x="1524000" y="2057400"/>
            <a:ext cx="6096000" cy="4114800"/>
          </a:xfrm>
          <a:noFill/>
        </p:spPr>
        <p:txBody>
          <a:bodyPr/>
          <a:lstStyle/>
          <a:p>
            <a:pPr>
              <a:lnSpc>
                <a:spcPct val="80000"/>
              </a:lnSpc>
            </a:pPr>
            <a:endParaRPr lang="en-US" altLang="en-US" sz="2400" b="1">
              <a:solidFill>
                <a:schemeClr val="hlink"/>
              </a:solidFill>
            </a:endParaRPr>
          </a:p>
          <a:p>
            <a:pPr eaLnBrk="1" hangingPunct="1">
              <a:lnSpc>
                <a:spcPct val="80000"/>
              </a:lnSpc>
            </a:pPr>
            <a:r>
              <a:rPr lang="en-US" sz="1800"/>
              <a:t>“</a:t>
            </a:r>
            <a:r>
              <a:rPr lang="en-US" sz="2000">
                <a:solidFill>
                  <a:schemeClr val="hlink"/>
                </a:solidFill>
              </a:rPr>
              <a:t>YOU HAVE WON A CAR, please send the money UP FRONT for taxes, insurance, and shipping charges….”  </a:t>
            </a:r>
          </a:p>
          <a:p>
            <a:pPr>
              <a:lnSpc>
                <a:spcPct val="80000"/>
              </a:lnSpc>
            </a:pPr>
            <a:endParaRPr lang="en-US" altLang="en-US" sz="2000" b="1">
              <a:solidFill>
                <a:schemeClr val="hlink"/>
              </a:solidFill>
            </a:endParaRPr>
          </a:p>
        </p:txBody>
      </p:sp>
      <p:graphicFrame>
        <p:nvGraphicFramePr>
          <p:cNvPr id="32775" name="Object 7"/>
          <p:cNvGraphicFramePr>
            <a:graphicFrameLocks noChangeAspect="1"/>
          </p:cNvGraphicFramePr>
          <p:nvPr>
            <p:extLst>
              <p:ext uri="{D42A27DB-BD31-4B8C-83A1-F6EECF244321}">
                <p14:modId xmlns:p14="http://schemas.microsoft.com/office/powerpoint/2010/main" val="987464101"/>
              </p:ext>
            </p:extLst>
          </p:nvPr>
        </p:nvGraphicFramePr>
        <p:xfrm>
          <a:off x="2123728" y="3789040"/>
          <a:ext cx="4876800" cy="2274888"/>
        </p:xfrm>
        <a:graphic>
          <a:graphicData uri="http://schemas.openxmlformats.org/presentationml/2006/ole">
            <mc:AlternateContent xmlns:mc="http://schemas.openxmlformats.org/markup-compatibility/2006">
              <mc:Choice xmlns:v="urn:schemas-microsoft-com:vml" Requires="v">
                <p:oleObj spid="_x0000_s1029" name="Bitmap Image" r:id="rId4" imgW="4904762" imgH="2314286" progId="Paint.Picture">
                  <p:embed/>
                </p:oleObj>
              </mc:Choice>
              <mc:Fallback>
                <p:oleObj name="Bitmap Image" r:id="rId4" imgW="4904762" imgH="23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789040"/>
                        <a:ext cx="48768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itle 1"/>
          <p:cNvSpPr>
            <a:spLocks noGrp="1"/>
          </p:cNvSpPr>
          <p:nvPr>
            <p:ph type="ctrTitle"/>
          </p:nvPr>
        </p:nvSpPr>
        <p:spPr>
          <a:xfrm>
            <a:off x="685800" y="304800"/>
            <a:ext cx="7772400" cy="1470025"/>
          </a:xfrm>
        </p:spPr>
        <p:txBody>
          <a:bodyPr/>
          <a:lstStyle/>
          <a:p>
            <a:pPr eaLnBrk="1" hangingPunct="1"/>
            <a:r>
              <a:rPr lang="en-US" b="1">
                <a:solidFill>
                  <a:schemeClr val="hlink"/>
                </a:solidFill>
              </a:rPr>
              <a:t>The Car Pitch</a:t>
            </a:r>
            <a:endParaRPr lang="en-CA"/>
          </a:p>
        </p:txBody>
      </p:sp>
    </p:spTree>
    <p:extLst>
      <p:ext uri="{BB962C8B-B14F-4D97-AF65-F5344CB8AC3E}">
        <p14:creationId xmlns:p14="http://schemas.microsoft.com/office/powerpoint/2010/main" val="42953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 fill="hold"/>
                                        <p:tgtEl>
                                          <p:spTgt spid="32775"/>
                                        </p:tgtEl>
                                        <p:attrNameLst>
                                          <p:attrName>ppt_x</p:attrName>
                                        </p:attrNameLst>
                                      </p:cBhvr>
                                      <p:tavLst>
                                        <p:tav tm="0">
                                          <p:val>
                                            <p:strVal val="#ppt_x"/>
                                          </p:val>
                                        </p:tav>
                                        <p:tav tm="100000">
                                          <p:val>
                                            <p:strVal val="#ppt_x"/>
                                          </p:val>
                                        </p:tav>
                                      </p:tavLst>
                                    </p:anim>
                                    <p:anim calcmode="lin" valueType="num">
                                      <p:cBhvr additive="base">
                                        <p:cTn id="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P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EPS Theme</Template>
  <TotalTime>1098</TotalTime>
  <Words>2092</Words>
  <Application>Microsoft Office PowerPoint</Application>
  <PresentationFormat>On-screen Show (4:3)</PresentationFormat>
  <Paragraphs>393</Paragraphs>
  <Slides>62</Slides>
  <Notes>59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Arial</vt:lpstr>
      <vt:lpstr>Calibri</vt:lpstr>
      <vt:lpstr>Garamond</vt:lpstr>
      <vt:lpstr>Stencil</vt:lpstr>
      <vt:lpstr>Times New Roman</vt:lpstr>
      <vt:lpstr>Wingdings</vt:lpstr>
      <vt:lpstr>Office Theme</vt:lpstr>
      <vt:lpstr>Bitmap Image</vt:lpstr>
      <vt:lpstr>PowerPoint Presentation</vt:lpstr>
      <vt:lpstr>PowerPoint Presentation</vt:lpstr>
      <vt:lpstr>Why Are Seniors a Target?</vt:lpstr>
      <vt:lpstr>Be Aware!</vt:lpstr>
      <vt:lpstr>Types of Fraud</vt:lpstr>
      <vt:lpstr>Telemarketing Fraud</vt:lpstr>
      <vt:lpstr>Telemarketing Fraud Statistics</vt:lpstr>
      <vt:lpstr>Telemarketing Fraud Statistics</vt:lpstr>
      <vt:lpstr>The Car Pitch</vt:lpstr>
      <vt:lpstr>The Cash Pitch</vt:lpstr>
      <vt:lpstr>The Prize Pitch</vt:lpstr>
      <vt:lpstr>The Recovery Pitch</vt:lpstr>
      <vt:lpstr>Prevention Techniques</vt:lpstr>
      <vt:lpstr>Prevention Techniques</vt:lpstr>
      <vt:lpstr>Prevention Techniques </vt:lpstr>
      <vt:lpstr>Prevention Techniques </vt:lpstr>
      <vt:lpstr>Prevention Techniques </vt:lpstr>
      <vt:lpstr>Identity Theft</vt:lpstr>
      <vt:lpstr>Identity Theft</vt:lpstr>
      <vt:lpstr>Identity Theft</vt:lpstr>
      <vt:lpstr>Identity Theft</vt:lpstr>
      <vt:lpstr>Identity Theft</vt:lpstr>
      <vt:lpstr>Internet and E- Mail Fraud</vt:lpstr>
      <vt:lpstr>Internet and Email Fraud </vt:lpstr>
      <vt:lpstr>Internet Hoax Example</vt:lpstr>
      <vt:lpstr>PowerPoint Presentation</vt:lpstr>
      <vt:lpstr>PowerPoint Presentation</vt:lpstr>
      <vt:lpstr>PowerPoint Presentation</vt:lpstr>
      <vt:lpstr>Prevention Techniques</vt:lpstr>
      <vt:lpstr>Nigerian/West African Letter Scam </vt:lpstr>
      <vt:lpstr>How it works…</vt:lpstr>
      <vt:lpstr>How it works…</vt:lpstr>
      <vt:lpstr>Nigerian Letter Scam</vt:lpstr>
      <vt:lpstr>Credit Card / Debit Card Fraud</vt:lpstr>
      <vt:lpstr>Credit Card Fraud</vt:lpstr>
      <vt:lpstr>Debit Card Fraud</vt:lpstr>
      <vt:lpstr>Card “Skimming”</vt:lpstr>
      <vt:lpstr>Card “Skimming”</vt:lpstr>
      <vt:lpstr>Card “Skimming”</vt:lpstr>
      <vt:lpstr>Card “Skimming”</vt:lpstr>
      <vt:lpstr>Card “Skimming”</vt:lpstr>
      <vt:lpstr>ATM SCAM </vt:lpstr>
      <vt:lpstr>Setting the Trap</vt:lpstr>
      <vt:lpstr>The Lookout</vt:lpstr>
      <vt:lpstr>The Victim</vt:lpstr>
      <vt:lpstr>The Capture</vt:lpstr>
      <vt:lpstr>The Con</vt:lpstr>
      <vt:lpstr>Obtaining the P.I.N</vt:lpstr>
      <vt:lpstr>The Surrender</vt:lpstr>
      <vt:lpstr>The Pickup</vt:lpstr>
      <vt:lpstr>The Exit</vt:lpstr>
      <vt:lpstr>The Loop</vt:lpstr>
      <vt:lpstr>The Set</vt:lpstr>
      <vt:lpstr>Invisible</vt:lpstr>
      <vt:lpstr>Why the card is captured</vt:lpstr>
      <vt:lpstr>Retrieving the Card</vt:lpstr>
      <vt:lpstr>Prevention Techniques</vt:lpstr>
      <vt:lpstr>Prevention Techniques</vt:lpstr>
      <vt:lpstr>Prevention Techniques</vt:lpstr>
      <vt:lpstr>The Four “D’s” of Fraud Prevention</vt:lpstr>
      <vt:lpstr>Resources</vt:lpstr>
      <vt:lpstr>Questions?</vt:lpstr>
    </vt:vector>
  </TitlesOfParts>
  <Company>Edmonton Police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 Dul</dc:creator>
  <cp:lastModifiedBy>Ross Gillespie</cp:lastModifiedBy>
  <cp:revision>14</cp:revision>
  <dcterms:created xsi:type="dcterms:W3CDTF">2015-02-18T15:03:15Z</dcterms:created>
  <dcterms:modified xsi:type="dcterms:W3CDTF">2017-12-06T23:54:28Z</dcterms:modified>
</cp:coreProperties>
</file>